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80" r:id="rId3"/>
    <p:sldId id="258" r:id="rId4"/>
    <p:sldId id="257" r:id="rId5"/>
    <p:sldId id="260" r:id="rId6"/>
    <p:sldId id="261" r:id="rId7"/>
    <p:sldId id="262" r:id="rId8"/>
    <p:sldId id="281" r:id="rId9"/>
    <p:sldId id="270" r:id="rId10"/>
    <p:sldId id="263" r:id="rId11"/>
    <p:sldId id="268" r:id="rId12"/>
    <p:sldId id="264" r:id="rId13"/>
    <p:sldId id="265" r:id="rId14"/>
    <p:sldId id="266" r:id="rId15"/>
    <p:sldId id="275" r:id="rId16"/>
    <p:sldId id="267" r:id="rId17"/>
    <p:sldId id="269" r:id="rId18"/>
    <p:sldId id="274" r:id="rId19"/>
    <p:sldId id="271" r:id="rId20"/>
    <p:sldId id="277" r:id="rId21"/>
    <p:sldId id="278" r:id="rId22"/>
    <p:sldId id="279"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3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4467" autoAdjust="0"/>
    <p:restoredTop sz="94707" autoAdjust="0"/>
  </p:normalViewPr>
  <p:slideViewPr>
    <p:cSldViewPr>
      <p:cViewPr varScale="1">
        <p:scale>
          <a:sx n="96" d="100"/>
          <a:sy n="96" d="100"/>
        </p:scale>
        <p:origin x="-15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45B3A7D4-B970-45B4-94A0-FE198A5A80C4}" type="datetimeFigureOut">
              <a:rPr lang="ru-RU"/>
              <a:pPr>
                <a:defRPr/>
              </a:pPr>
              <a:t>03.04.2013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285A0D2-F327-4726-B1A2-6625CC76EB6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5F6775D2-2120-4EB5-B779-8FA12716F872}" type="datetimeFigureOut">
              <a:rPr lang="ru-RU"/>
              <a:pPr>
                <a:defRPr/>
              </a:pPr>
              <a:t>03.04.2013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2CE65D-9E9D-42D3-AD09-C4ACE4D6C91C}"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0EA577D-125C-4A2A-84E1-00C164BE7BD3}" type="datetimeFigureOut">
              <a:rPr lang="ru-RU"/>
              <a:pPr>
                <a:defRPr/>
              </a:pPr>
              <a:t>03.04.2013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563697C-C459-4624-8EF3-9F8BCB682ADA}"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46262FE-F507-469E-845C-C02297440D18}" type="datetimeFigureOut">
              <a:rPr lang="ru-RU"/>
              <a:pPr>
                <a:defRPr/>
              </a:pPr>
              <a:t>03.04.2013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828A855-0B59-4096-9F68-C7B7365C09C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20BAA689-1879-4E6D-A74F-F750C2EF7400}" type="datetimeFigureOut">
              <a:rPr lang="ru-RU"/>
              <a:pPr>
                <a:defRPr/>
              </a:pPr>
              <a:t>03.04.2013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D35CA04-65F5-4B47-8B13-8360BEF43484}"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13D2C9A-6344-4F2B-96A8-351C48A99F78}" type="datetimeFigureOut">
              <a:rPr lang="ru-RU"/>
              <a:pPr>
                <a:defRPr/>
              </a:pPr>
              <a:t>03.04.2013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C50D9E5-34F1-4D08-AC72-BAE88263A931}"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09D522CC-6E75-434F-879F-3CF767C0DA2C}" type="datetimeFigureOut">
              <a:rPr lang="ru-RU"/>
              <a:pPr>
                <a:defRPr/>
              </a:pPr>
              <a:t>03.04.2013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00995B0-3230-4CAF-B2F7-99577357B160}"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DB6A5E9-94D0-4AC6-A8B4-02251DE2BF79}" type="datetimeFigureOut">
              <a:rPr lang="ru-RU"/>
              <a:pPr>
                <a:defRPr/>
              </a:pPr>
              <a:t>03.04.2013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1E2A06F-80D5-41D8-890D-1BFDDA5486D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E416CA9-B22D-4420-BFDF-1477AA784F0B}" type="datetimeFigureOut">
              <a:rPr lang="ru-RU"/>
              <a:pPr>
                <a:defRPr/>
              </a:pPr>
              <a:t>03.04.2013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AD0836D-FD5F-4792-B9C2-F5242FFB3558}"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D5B6E9D-DF44-4188-AC39-ACA577980B32}" type="datetimeFigureOut">
              <a:rPr lang="ru-RU"/>
              <a:pPr>
                <a:defRPr/>
              </a:pPr>
              <a:t>03.04.2013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6BA2240-983F-46C3-9D43-46B420AC69C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8CE636A-F209-4F69-920C-1AE7B86F2ACA}" type="datetimeFigureOut">
              <a:rPr lang="ru-RU"/>
              <a:pPr>
                <a:defRPr/>
              </a:pPr>
              <a:t>03.04.2013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698FA52-0287-4B0D-91E4-7A2C1AB87DA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97639F7-E502-413C-9B28-DFEC74C86922}" type="datetimeFigureOut">
              <a:rPr lang="ru-RU"/>
              <a:pPr>
                <a:defRPr/>
              </a:pPr>
              <a:t>03.04.2013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787062D-53CF-4B94-B1AC-8C059CB75D9E}"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112/978549600112_X.pdf" TargetMode="Externa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hyperlink" Target="http://www.piter.com/upload/contents/978549600112/978549600112_p.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164/978549600164_X.pdf" TargetMode="Externa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hyperlink" Target="http://www.piter.com/upload/contents/978549600164/978549600164_p.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049/978549600049_X.pdf" TargetMode="Externa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hyperlink" Target="http://www.piter.com/upload/contents/978549600049/978549600049_p.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113/978549600113_X.pdf" TargetMode="Externa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hyperlink" Target="http://www.piter.com/upload/contents/978549600113/978549600113_p.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059/978549600059_X.pdf" TargetMode="Externa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hyperlink" Target="http://www.piter.com/upload/contents/978549600059/978549600059_p.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097/978549600097_X.pdf" TargetMode="Externa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3.png"/><Relationship Id="rId4" Type="http://schemas.openxmlformats.org/officeDocument/2006/relationships/hyperlink" Target="http://www.piter.com/upload/contents/978549600097/978549600097_p.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4610114/978544610114_X.pdf"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hyperlink" Target="http://www.piter.com/upload/contents/978544610114/978544610114_p.pdf"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068/978549600068_X.pdf" TargetMode="Externa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hyperlink" Target="http://www.piter.com/upload/contents/978549600068/978549600068_p.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048/978549600048_X.pdf" TargetMode="Externa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hyperlink" Target="http://www.piter.com/upload/contents/978549600048/978549600048_p.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047/978549600047_X.pdf" TargetMode="Externa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hyperlink" Target="http://www.piter.com/upload/contents/978549600047/978549600047_p.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piter.com/upload/contents/978549600028/978549600028_p.pdf" TargetMode="External"/><Relationship Id="rId2" Type="http://schemas.openxmlformats.org/officeDocument/2006/relationships/hyperlink" Target="http://www.piter.com/upload/contents/978549600028/978549600028_X.pdf"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022/978549600022_X.pdf" TargetMode="Externa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hyperlink" Target="http://www.piter.com/upload/contents/978549600022/978549600022_p.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096/978549600096_X.pdf" TargetMode="Externa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hyperlink" Target="http://www.piter.com/upload/contents/978549600096/978549600096_p.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vuz@ekat.piter.com"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piter.com/upload/contents/978549600013/978549600013_p.pdf" TargetMode="External"/><Relationship Id="rId2" Type="http://schemas.openxmlformats.org/officeDocument/2006/relationships/hyperlink" Target="http://www.piter.com/upload/contents/978549600013/978549600013_X.pdf"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5900453/978545900453_X.pdf"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http://www.piter.com/upload/contents/978545900453/978545900453_p.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314/978549600314_X.pdf"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hyperlink" Target="http://www.piter.com/upload/contents/978549600314/978549600314_p.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027/978549600027_X.pdf" TargetMode="Externa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hyperlink" Target="http://www.piter.com/upload/contents/978549600027/978549600027_p.pd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110/978549600110_X.pdf"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hyperlink" Target="http://www.piter.com/upload/contents/978549600110/978549600110_p.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218/978549600218_X.pdf"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hyperlink" Target="http://www.piter.com/upload/contents/978549600218/978549600218_p.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piter.com/upload/contents/978549600025/978549600025_p.pdf" TargetMode="External"/><Relationship Id="rId2" Type="http://schemas.openxmlformats.org/officeDocument/2006/relationships/hyperlink" Target="http://www.piter.com/upload/contents/978549600115/978549600115_X.pdf" TargetMode="Externa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hyperlink" Target="http://www.piter.com/upload/contents/978549600115/978549600115_p.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piter.com/images/Usmanov_2.jpg"/>
          <p:cNvPicPr>
            <a:picLocks noChangeAspect="1" noChangeArrowheads="1"/>
          </p:cNvPicPr>
          <p:nvPr/>
        </p:nvPicPr>
        <p:blipFill>
          <a:blip r:embed="rId2"/>
          <a:srcRect/>
          <a:stretch>
            <a:fillRect/>
          </a:stretch>
        </p:blipFill>
        <p:spPr bwMode="auto">
          <a:xfrm>
            <a:off x="900113" y="260350"/>
            <a:ext cx="1158875" cy="1612900"/>
          </a:xfrm>
          <a:prstGeom prst="rect">
            <a:avLst/>
          </a:prstGeom>
          <a:noFill/>
          <a:effectLst>
            <a:outerShdw blurRad="50800" dist="38100" dir="13500000" algn="br" rotWithShape="0">
              <a:prstClr val="black">
                <a:alpha val="40000"/>
              </a:prstClr>
            </a:outerShdw>
          </a:effectLst>
        </p:spPr>
      </p:pic>
      <p:sp>
        <p:nvSpPr>
          <p:cNvPr id="13314" name="TextBox 5"/>
          <p:cNvSpPr txBox="1">
            <a:spLocks noChangeArrowheads="1"/>
          </p:cNvSpPr>
          <p:nvPr/>
        </p:nvSpPr>
        <p:spPr bwMode="auto">
          <a:xfrm>
            <a:off x="2195513" y="476250"/>
            <a:ext cx="2592387" cy="549275"/>
          </a:xfrm>
          <a:prstGeom prst="rect">
            <a:avLst/>
          </a:prstGeom>
          <a:noFill/>
          <a:ln w="9525">
            <a:noFill/>
            <a:miter lim="800000"/>
            <a:headEnd/>
            <a:tailEnd/>
          </a:ln>
        </p:spPr>
        <p:txBody>
          <a:bodyPr>
            <a:spAutoFit/>
          </a:bodyPr>
          <a:lstStyle/>
          <a:p>
            <a:r>
              <a:rPr lang="ru-RU" sz="1000" b="1">
                <a:latin typeface="Times New Roman" pitchFamily="18" charset="0"/>
              </a:rPr>
              <a:t>Президент </a:t>
            </a:r>
          </a:p>
          <a:p>
            <a:r>
              <a:rPr lang="ru-RU" sz="1000" b="1">
                <a:latin typeface="Times New Roman" pitchFamily="18" charset="0"/>
              </a:rPr>
              <a:t>Издательского дома «Питер» </a:t>
            </a:r>
            <a:br>
              <a:rPr lang="ru-RU" sz="1000" b="1">
                <a:latin typeface="Times New Roman" pitchFamily="18" charset="0"/>
              </a:rPr>
            </a:br>
            <a:r>
              <a:rPr lang="ru-RU" sz="1000" b="1">
                <a:latin typeface="Times New Roman" pitchFamily="18" charset="0"/>
              </a:rPr>
              <a:t>Усманов Вадим Владимирович</a:t>
            </a:r>
            <a:endParaRPr lang="ru-RU" sz="1000">
              <a:latin typeface="Times New Roman" pitchFamily="18" charset="0"/>
            </a:endParaRPr>
          </a:p>
        </p:txBody>
      </p:sp>
      <p:sp>
        <p:nvSpPr>
          <p:cNvPr id="13315" name="TextBox 9"/>
          <p:cNvSpPr txBox="1">
            <a:spLocks noChangeArrowheads="1"/>
          </p:cNvSpPr>
          <p:nvPr/>
        </p:nvSpPr>
        <p:spPr bwMode="auto">
          <a:xfrm>
            <a:off x="7524750" y="6092825"/>
            <a:ext cx="1333500" cy="579438"/>
          </a:xfrm>
          <a:prstGeom prst="rect">
            <a:avLst/>
          </a:prstGeom>
          <a:noFill/>
          <a:ln w="9525">
            <a:noFill/>
            <a:miter lim="800000"/>
            <a:headEnd/>
            <a:tailEnd/>
          </a:ln>
        </p:spPr>
        <p:txBody>
          <a:bodyPr>
            <a:spAutoFit/>
          </a:bodyPr>
          <a:lstStyle/>
          <a:p>
            <a:r>
              <a:rPr lang="ru-RU" sz="1000" b="1">
                <a:solidFill>
                  <a:schemeClr val="bg1"/>
                </a:solidFill>
                <a:latin typeface="Calibri" pitchFamily="34" charset="0"/>
              </a:rPr>
              <a:t>ПОДНИМИСЬ </a:t>
            </a:r>
          </a:p>
          <a:p>
            <a:r>
              <a:rPr lang="ru-RU" sz="1000" b="1">
                <a:solidFill>
                  <a:schemeClr val="bg1"/>
                </a:solidFill>
                <a:latin typeface="Calibri" pitchFamily="34" charset="0"/>
              </a:rPr>
              <a:t>       НА НОВЫЙ</a:t>
            </a:r>
          </a:p>
          <a:p>
            <a:r>
              <a:rPr lang="ru-RU" sz="1200" b="1">
                <a:solidFill>
                  <a:schemeClr val="bg1"/>
                </a:solidFill>
                <a:latin typeface="Calibri" pitchFamily="34" charset="0"/>
              </a:rPr>
              <a:t>           УРОВЕНЬ!</a:t>
            </a:r>
          </a:p>
        </p:txBody>
      </p:sp>
      <p:pic>
        <p:nvPicPr>
          <p:cNvPr id="11272" name="Picture 8" descr="http://www.piter.com/images/Nikolska_2.jpg"/>
          <p:cNvPicPr>
            <a:picLocks noChangeAspect="1" noChangeArrowheads="1"/>
          </p:cNvPicPr>
          <p:nvPr/>
        </p:nvPicPr>
        <p:blipFill>
          <a:blip r:embed="rId3"/>
          <a:srcRect/>
          <a:stretch>
            <a:fillRect/>
          </a:stretch>
        </p:blipFill>
        <p:spPr bwMode="auto">
          <a:xfrm>
            <a:off x="4932363" y="333375"/>
            <a:ext cx="1155700" cy="1584325"/>
          </a:xfrm>
          <a:prstGeom prst="rect">
            <a:avLst/>
          </a:prstGeom>
          <a:noFill/>
          <a:effectLst>
            <a:outerShdw blurRad="50800" dist="38100" dir="13500000" algn="br" rotWithShape="0">
              <a:prstClr val="black">
                <a:alpha val="40000"/>
              </a:prstClr>
            </a:outerShdw>
          </a:effectLst>
        </p:spPr>
      </p:pic>
      <p:sp>
        <p:nvSpPr>
          <p:cNvPr id="13317" name="TextBox 11"/>
          <p:cNvSpPr txBox="1">
            <a:spLocks noChangeArrowheads="1"/>
          </p:cNvSpPr>
          <p:nvPr/>
        </p:nvSpPr>
        <p:spPr bwMode="auto">
          <a:xfrm>
            <a:off x="6227763" y="476250"/>
            <a:ext cx="2520950" cy="549275"/>
          </a:xfrm>
          <a:prstGeom prst="rect">
            <a:avLst/>
          </a:prstGeom>
          <a:noFill/>
          <a:ln w="9525">
            <a:noFill/>
            <a:miter lim="800000"/>
            <a:headEnd/>
            <a:tailEnd/>
          </a:ln>
        </p:spPr>
        <p:txBody>
          <a:bodyPr>
            <a:spAutoFit/>
          </a:bodyPr>
          <a:lstStyle/>
          <a:p>
            <a:r>
              <a:rPr lang="ru-RU" sz="1000" b="1">
                <a:latin typeface="Times New Roman" pitchFamily="18" charset="0"/>
              </a:rPr>
              <a:t>Генеральный директор Издательского дома «Питер» </a:t>
            </a:r>
            <a:br>
              <a:rPr lang="ru-RU" sz="1000" b="1">
                <a:latin typeface="Times New Roman" pitchFamily="18" charset="0"/>
              </a:rPr>
            </a:br>
            <a:r>
              <a:rPr lang="ru-RU" sz="1000" b="1">
                <a:latin typeface="Times New Roman" pitchFamily="18" charset="0"/>
              </a:rPr>
              <a:t>Никольская Елена Вячеславовна</a:t>
            </a:r>
            <a:endParaRPr lang="ru-RU" sz="1000">
              <a:latin typeface="Times New Roman" pitchFamily="18" charset="0"/>
            </a:endParaRPr>
          </a:p>
        </p:txBody>
      </p:sp>
      <p:sp>
        <p:nvSpPr>
          <p:cNvPr id="13318" name="TextBox 12"/>
          <p:cNvSpPr txBox="1">
            <a:spLocks noChangeArrowheads="1"/>
          </p:cNvSpPr>
          <p:nvPr/>
        </p:nvSpPr>
        <p:spPr bwMode="auto">
          <a:xfrm>
            <a:off x="1692275" y="2133600"/>
            <a:ext cx="5832475" cy="460375"/>
          </a:xfrm>
          <a:prstGeom prst="rect">
            <a:avLst/>
          </a:prstGeom>
          <a:noFill/>
          <a:ln w="9525">
            <a:noFill/>
            <a:miter lim="800000"/>
            <a:headEnd/>
            <a:tailEnd/>
          </a:ln>
        </p:spPr>
        <p:txBody>
          <a:bodyPr>
            <a:spAutoFit/>
          </a:bodyPr>
          <a:lstStyle/>
          <a:p>
            <a:r>
              <a:rPr lang="ru-RU" sz="2400">
                <a:latin typeface="Calibri" pitchFamily="34" charset="0"/>
              </a:rPr>
              <a:t>ВИРТУАЛЬНАЯ ВЫСТАВКА ИД «ПИТЕР»</a:t>
            </a:r>
          </a:p>
        </p:txBody>
      </p:sp>
      <p:sp>
        <p:nvSpPr>
          <p:cNvPr id="13319" name="TextBox 13"/>
          <p:cNvSpPr txBox="1">
            <a:spLocks noChangeArrowheads="1"/>
          </p:cNvSpPr>
          <p:nvPr/>
        </p:nvSpPr>
        <p:spPr bwMode="auto">
          <a:xfrm>
            <a:off x="539750" y="2708275"/>
            <a:ext cx="8135938" cy="3143250"/>
          </a:xfrm>
          <a:prstGeom prst="rect">
            <a:avLst/>
          </a:prstGeom>
          <a:solidFill>
            <a:srgbClr val="99CCFF">
              <a:alpha val="20000"/>
            </a:srgbClr>
          </a:solidFill>
          <a:ln w="3175" cap="rnd">
            <a:solidFill>
              <a:srgbClr val="99CCFF"/>
            </a:solidFill>
            <a:prstDash val="sysDot"/>
            <a:miter lim="800000"/>
            <a:headEnd/>
            <a:tailEnd/>
          </a:ln>
        </p:spPr>
        <p:txBody>
          <a:bodyPr>
            <a:spAutoFit/>
          </a:bodyPr>
          <a:lstStyle/>
          <a:p>
            <a:r>
              <a:rPr lang="ru-RU" sz="2000" i="1">
                <a:latin typeface="Calibri" pitchFamily="34" charset="0"/>
              </a:rPr>
              <a:t>Уважаемые читатели, партнеры, друзья! </a:t>
            </a:r>
            <a:br>
              <a:rPr lang="ru-RU" sz="2000" i="1">
                <a:latin typeface="Calibri" pitchFamily="34" charset="0"/>
              </a:rPr>
            </a:br>
            <a:r>
              <a:rPr lang="ru-RU" sz="2000" i="1">
                <a:latin typeface="Calibri" pitchFamily="34" charset="0"/>
              </a:rPr>
              <a:t>Мы рады приветствовать посетителей виртуальной выставки ИД «Питер», на которой представлены НОВИНКИ УЧЕБНОЙ ЛИТЕРАТУРЫ 2013 года.</a:t>
            </a:r>
          </a:p>
          <a:p>
            <a:r>
              <a:rPr lang="ru-RU" sz="2000" i="1">
                <a:latin typeface="Calibri" pitchFamily="34" charset="0"/>
              </a:rPr>
              <a:t>Учебники и учебные пособия данной выставки необходимы для изучающих гуманитарные дисциплины</a:t>
            </a:r>
            <a:r>
              <a:rPr lang="ru-RU" sz="2000" i="1"/>
              <a:t> </a:t>
            </a:r>
            <a:r>
              <a:rPr lang="ru-RU" sz="2000" i="1">
                <a:latin typeface="Calibri" pitchFamily="34" charset="0"/>
              </a:rPr>
              <a:t>(педагогика, психология, история, философия, культурология и многое другое).</a:t>
            </a:r>
          </a:p>
          <a:p>
            <a:r>
              <a:rPr lang="ru-RU" sz="2000" i="1">
                <a:latin typeface="Calibri" pitchFamily="34" charset="0"/>
              </a:rPr>
              <a:t>Вся учебная литература для бакалавров и специалистов соответствует Государственному образовательному стандарту третьего поколения и имеет гриф.</a:t>
            </a:r>
            <a:endParaRPr lang="ru-RU" i="1">
              <a:latin typeface="Calibri" pitchFamily="34" charset="0"/>
            </a:endParaRPr>
          </a:p>
        </p:txBody>
      </p:sp>
      <p:pic>
        <p:nvPicPr>
          <p:cNvPr id="13320" name="Picture 2" descr="http://www.piter.com/bitrix/templates/main/images/logo.png"/>
          <p:cNvPicPr>
            <a:picLocks noChangeAspect="1" noChangeArrowheads="1"/>
          </p:cNvPicPr>
          <p:nvPr/>
        </p:nvPicPr>
        <p:blipFill>
          <a:blip r:embed="rId4"/>
          <a:srcRect/>
          <a:stretch>
            <a:fillRect/>
          </a:stretch>
        </p:blipFill>
        <p:spPr bwMode="auto">
          <a:xfrm>
            <a:off x="179388" y="5949950"/>
            <a:ext cx="2046287"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5"/>
          <p:cNvSpPr txBox="1">
            <a:spLocks noChangeArrowheads="1"/>
          </p:cNvSpPr>
          <p:nvPr/>
        </p:nvSpPr>
        <p:spPr bwMode="auto">
          <a:xfrm>
            <a:off x="2771775" y="404813"/>
            <a:ext cx="5903913" cy="1373187"/>
          </a:xfrm>
          <a:prstGeom prst="rect">
            <a:avLst/>
          </a:prstGeom>
          <a:noFill/>
          <a:ln w="9525">
            <a:noFill/>
            <a:miter lim="800000"/>
            <a:headEnd/>
            <a:tailEnd/>
          </a:ln>
        </p:spPr>
        <p:txBody>
          <a:bodyPr>
            <a:spAutoFit/>
          </a:bodyPr>
          <a:lstStyle/>
          <a:p>
            <a:r>
              <a:rPr lang="ru-RU" sz="1000" b="1">
                <a:latin typeface="Times New Roman" pitchFamily="18" charset="0"/>
              </a:rPr>
              <a:t>Авторы: Белов В. Г., Кулганов В. А., Парфенов Ю. А. </a:t>
            </a:r>
          </a:p>
          <a:p>
            <a:r>
              <a:rPr lang="ru-RU" sz="1000" b="1">
                <a:latin typeface="Times New Roman" pitchFamily="18" charset="0"/>
              </a:rPr>
              <a:t>Кулганов В. А. – специалист в области психофизиологии, психотерапии и медицинской психологии, доктор медицинских наук, профессор по кафедре военной психофизиологии, член диссертационных советов в Институте детства РГПУ им. А.И. Герцена, а также в Международной академии наук экологии и безопасности жизнедеятельности.</a:t>
            </a:r>
          </a:p>
          <a:p>
            <a:endParaRPr lang="ru-RU" sz="1000" b="1">
              <a:latin typeface="Times New Roman" pitchFamily="18" charset="0"/>
            </a:endParaRPr>
          </a:p>
          <a:p>
            <a:r>
              <a:rPr lang="ru-RU" sz="800" b="1"/>
              <a:t>Серия: Учебник для вузов </a:t>
            </a:r>
          </a:p>
          <a:p>
            <a:r>
              <a:rPr lang="ru-RU" sz="800" b="1"/>
              <a:t>Формат: 464 стр., 60х90/16</a:t>
            </a:r>
          </a:p>
          <a:p>
            <a:r>
              <a:rPr lang="ru-RU" sz="800" b="1"/>
              <a:t>ISBN 978-5-496-00112-0</a:t>
            </a:r>
          </a:p>
        </p:txBody>
      </p:sp>
      <p:sp>
        <p:nvSpPr>
          <p:cNvPr id="22530" name="Text Box 6"/>
          <p:cNvSpPr txBox="1">
            <a:spLocks noChangeArrowheads="1"/>
          </p:cNvSpPr>
          <p:nvPr/>
        </p:nvSpPr>
        <p:spPr bwMode="auto">
          <a:xfrm>
            <a:off x="468313" y="3716338"/>
            <a:ext cx="8280400" cy="1870075"/>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В учебнике исчерпывающе раскрываются предмет, цели, задачи и основные методологические проблемы клинической психологии как науки, подробно охарактеризованы проявления нарушенных психических процессов, свойств и состояний человека, детально описаны реакции личности на болезнь. Издание основано на здоровьесберегающем подходе. Коллектив авторов раскрывает самые современные методы психологической работы в области клинической психологии, обосновывает роль личности в противостоянии человека болезни и связь между заболеваниями и личностными аномалиями. </a:t>
            </a:r>
          </a:p>
          <a:p>
            <a:pPr>
              <a:spcBef>
                <a:spcPct val="50000"/>
              </a:spcBef>
            </a:pPr>
            <a:r>
              <a:rPr lang="ru-RU" sz="1100" i="1"/>
              <a:t>Материалы, представленные в книге, могут быть использованы для учебной, самостоятельной и научно-исследовательской работы студентов. </a:t>
            </a:r>
          </a:p>
          <a:p>
            <a:pPr>
              <a:spcBef>
                <a:spcPct val="50000"/>
              </a:spcBef>
            </a:pPr>
            <a:r>
              <a:rPr lang="ru-RU" sz="1100" i="1"/>
              <a:t>Учебник соответствует Государственному образовательному стандарту третьего поколения и имеет гриф УМО.</a:t>
            </a:r>
          </a:p>
        </p:txBody>
      </p:sp>
      <p:sp>
        <p:nvSpPr>
          <p:cNvPr id="22531" name="Text Box 7"/>
          <p:cNvSpPr txBox="1">
            <a:spLocks noChangeArrowheads="1"/>
          </p:cNvSpPr>
          <p:nvPr/>
        </p:nvSpPr>
        <p:spPr bwMode="auto">
          <a:xfrm>
            <a:off x="2916238" y="1989138"/>
            <a:ext cx="1655762"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22532" name="Text Box 8">
            <a:hlinkClick r:id="rId3"/>
          </p:cNvPr>
          <p:cNvSpPr txBox="1">
            <a:spLocks noChangeArrowheads="1"/>
          </p:cNvSpPr>
          <p:nvPr/>
        </p:nvSpPr>
        <p:spPr bwMode="auto">
          <a:xfrm>
            <a:off x="2916238" y="2636838"/>
            <a:ext cx="1655762"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a:hlinkClick r:id="rId4"/>
              </a:rPr>
              <a:t>Отрывок</a:t>
            </a:r>
            <a:endParaRPr lang="ru-RU" b="1" i="1"/>
          </a:p>
        </p:txBody>
      </p:sp>
      <p:sp>
        <p:nvSpPr>
          <p:cNvPr id="22537"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22538"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22535" name="Picture 9"/>
          <p:cNvPicPr>
            <a:picLocks noChangeAspect="1" noChangeArrowheads="1"/>
          </p:cNvPicPr>
          <p:nvPr/>
        </p:nvPicPr>
        <p:blipFill>
          <a:blip r:embed="rId6" cstate="print"/>
          <a:srcRect/>
          <a:stretch>
            <a:fillRect/>
          </a:stretch>
        </p:blipFill>
        <p:spPr bwMode="auto">
          <a:xfrm>
            <a:off x="539750" y="404813"/>
            <a:ext cx="2016125" cy="2951162"/>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5"/>
          <p:cNvSpPr txBox="1">
            <a:spLocks noChangeArrowheads="1"/>
          </p:cNvSpPr>
          <p:nvPr/>
        </p:nvSpPr>
        <p:spPr bwMode="auto">
          <a:xfrm>
            <a:off x="2700338" y="476250"/>
            <a:ext cx="5975350" cy="1068388"/>
          </a:xfrm>
          <a:prstGeom prst="rect">
            <a:avLst/>
          </a:prstGeom>
          <a:noFill/>
          <a:ln w="9525">
            <a:noFill/>
            <a:miter lim="800000"/>
            <a:headEnd/>
            <a:tailEnd/>
          </a:ln>
        </p:spPr>
        <p:txBody>
          <a:bodyPr>
            <a:spAutoFit/>
          </a:bodyPr>
          <a:lstStyle/>
          <a:p>
            <a:r>
              <a:rPr lang="ru-RU" sz="1000" b="1">
                <a:latin typeface="Times New Roman" pitchFamily="18" charset="0"/>
              </a:rPr>
              <a:t>Автор: Хомская Е. Д.</a:t>
            </a:r>
          </a:p>
          <a:p>
            <a:r>
              <a:rPr lang="ru-RU" sz="1000" b="1">
                <a:latin typeface="Times New Roman" pitchFamily="18" charset="0"/>
              </a:rPr>
              <a:t>Заслуженный профессор кафедры нейро- и патопсихологии факультета психологии Московского государственного университета имени М. В. Ломоносова.</a:t>
            </a:r>
          </a:p>
          <a:p>
            <a:r>
              <a:rPr lang="ru-RU" sz="1000" b="1"/>
              <a:t> </a:t>
            </a:r>
          </a:p>
          <a:p>
            <a:r>
              <a:rPr lang="ru-RU" sz="800" b="1"/>
              <a:t>Серия: Учебник для вузов </a:t>
            </a:r>
          </a:p>
          <a:p>
            <a:r>
              <a:rPr lang="ru-RU" sz="800" b="1"/>
              <a:t>Формат: 496 стр., 60х90/16</a:t>
            </a:r>
          </a:p>
          <a:p>
            <a:r>
              <a:rPr lang="ru-RU" sz="800" b="1"/>
              <a:t>ISBN 978-5-496-00164-9</a:t>
            </a:r>
          </a:p>
        </p:txBody>
      </p:sp>
      <p:sp>
        <p:nvSpPr>
          <p:cNvPr id="23554" name="Text Box 6"/>
          <p:cNvSpPr txBox="1">
            <a:spLocks noChangeArrowheads="1"/>
          </p:cNvSpPr>
          <p:nvPr/>
        </p:nvSpPr>
        <p:spPr bwMode="auto">
          <a:xfrm>
            <a:off x="468313" y="3573463"/>
            <a:ext cx="8280400" cy="1196975"/>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В четвертом, исправленном, издании учебника излагаются основы нейропсихологии — одной из нейронаук, возникшей на стыке психологии и медицины (неврологии, нейрохирургии) и созданной в нашей стране работами А. Р. Лурия и его учеников. В настоящее издание включено более подробное рассмотрение основных тенденций развития современной нейропсихологии, анализ ее многовалентности, широкого спектра теоретических и практических задач, что необходимо для подготовки современных специалистов в области клинической психологии.</a:t>
            </a:r>
          </a:p>
        </p:txBody>
      </p:sp>
      <p:sp>
        <p:nvSpPr>
          <p:cNvPr id="23555" name="Text Box 7"/>
          <p:cNvSpPr txBox="1">
            <a:spLocks noChangeArrowheads="1"/>
          </p:cNvSpPr>
          <p:nvPr/>
        </p:nvSpPr>
        <p:spPr bwMode="auto">
          <a:xfrm>
            <a:off x="2771775" y="1989138"/>
            <a:ext cx="1728788"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23556" name="Text Box 8">
            <a:hlinkClick r:id="rId3"/>
          </p:cNvPr>
          <p:cNvSpPr txBox="1">
            <a:spLocks noChangeArrowheads="1"/>
          </p:cNvSpPr>
          <p:nvPr/>
        </p:nvSpPr>
        <p:spPr bwMode="auto">
          <a:xfrm>
            <a:off x="2771775" y="2636838"/>
            <a:ext cx="1728788"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a:hlinkClick r:id="rId4"/>
              </a:rPr>
              <a:t>Отрывок</a:t>
            </a:r>
            <a:endParaRPr lang="ru-RU" b="1" i="1"/>
          </a:p>
        </p:txBody>
      </p:sp>
      <p:sp>
        <p:nvSpPr>
          <p:cNvPr id="23561"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23562" name="Picture 2" descr="http://www.piter.com/bitrix/templates/main/images/logo.png"/>
          <p:cNvPicPr>
            <a:picLocks noChangeAspect="1" noChangeArrowheads="1"/>
          </p:cNvPicPr>
          <p:nvPr/>
        </p:nvPicPr>
        <p:blipFill>
          <a:blip r:embed="rId5"/>
          <a:srcRect/>
          <a:stretch>
            <a:fillRect/>
          </a:stretch>
        </p:blipFill>
        <p:spPr bwMode="auto">
          <a:xfrm>
            <a:off x="179388" y="5976938"/>
            <a:ext cx="2046287" cy="908050"/>
          </a:xfrm>
          <a:prstGeom prst="rect">
            <a:avLst/>
          </a:prstGeom>
          <a:noFill/>
          <a:ln w="9525">
            <a:noFill/>
            <a:miter lim="800000"/>
            <a:headEnd/>
            <a:tailEnd/>
          </a:ln>
        </p:spPr>
      </p:pic>
      <p:pic>
        <p:nvPicPr>
          <p:cNvPr id="23559" name="Picture 9"/>
          <p:cNvPicPr>
            <a:picLocks noChangeAspect="1" noChangeArrowheads="1"/>
          </p:cNvPicPr>
          <p:nvPr/>
        </p:nvPicPr>
        <p:blipFill>
          <a:blip r:embed="rId6" cstate="print"/>
          <a:srcRect/>
          <a:stretch>
            <a:fillRect/>
          </a:stretch>
        </p:blipFill>
        <p:spPr bwMode="auto">
          <a:xfrm>
            <a:off x="539750" y="404813"/>
            <a:ext cx="1951038" cy="2808287"/>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5"/>
          <p:cNvSpPr txBox="1">
            <a:spLocks noChangeArrowheads="1"/>
          </p:cNvSpPr>
          <p:nvPr/>
        </p:nvSpPr>
        <p:spPr bwMode="auto">
          <a:xfrm>
            <a:off x="2771775" y="404813"/>
            <a:ext cx="5903913" cy="1220787"/>
          </a:xfrm>
          <a:prstGeom prst="rect">
            <a:avLst/>
          </a:prstGeom>
          <a:noFill/>
          <a:ln w="9525">
            <a:noFill/>
            <a:miter lim="800000"/>
            <a:headEnd/>
            <a:tailEnd/>
          </a:ln>
        </p:spPr>
        <p:txBody>
          <a:bodyPr>
            <a:spAutoFit/>
          </a:bodyPr>
          <a:lstStyle/>
          <a:p>
            <a:r>
              <a:rPr lang="ru-RU" sz="1000" b="1">
                <a:latin typeface="Times New Roman" pitchFamily="18" charset="0"/>
              </a:rPr>
              <a:t>Автор: Микадзе Ю. В. </a:t>
            </a:r>
          </a:p>
          <a:p>
            <a:r>
              <a:rPr lang="ru-RU" sz="1000" b="1">
                <a:latin typeface="Times New Roman" pitchFamily="18" charset="0"/>
              </a:rPr>
              <a:t>Доктор психологических наук, ведущий научный сотрудник кафедры нейро- и патопсихологии факультета психологии МГУ им. М. В. Ломоносова, член Международной ассоциации клинических психологов.</a:t>
            </a:r>
          </a:p>
          <a:p>
            <a:endParaRPr lang="ru-RU" sz="1000" b="1">
              <a:latin typeface="Times New Roman" pitchFamily="18" charset="0"/>
            </a:endParaRPr>
          </a:p>
          <a:p>
            <a:r>
              <a:rPr lang="ru-RU" sz="800" b="1"/>
              <a:t>Серия: Учебное пособие </a:t>
            </a:r>
          </a:p>
          <a:p>
            <a:r>
              <a:rPr lang="ru-RU" sz="800" b="1"/>
              <a:t>Формат: 288 стр., 60х90/16</a:t>
            </a:r>
          </a:p>
          <a:p>
            <a:r>
              <a:rPr lang="ru-RU" sz="800" b="1"/>
              <a:t>ISBN 978-5-496-00049-9</a:t>
            </a:r>
          </a:p>
        </p:txBody>
      </p:sp>
      <p:sp>
        <p:nvSpPr>
          <p:cNvPr id="24578" name="Text Box 6"/>
          <p:cNvSpPr txBox="1">
            <a:spLocks noChangeArrowheads="1"/>
          </p:cNvSpPr>
          <p:nvPr/>
        </p:nvSpPr>
        <p:spPr bwMode="auto">
          <a:xfrm>
            <a:off x="468313" y="3573463"/>
            <a:ext cx="8208962" cy="1800225"/>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В учебном пособии рассматриваются теоретические и эмпирические основы нейропсихологии детского возраста. Описываются предмет и задачи клинической и дифференциальной нейропсихологии детского возраста. Представлен нейропсихологический анализ нарушений психических функций, психического развития, поведения, причиной которых являются органические повреждения мозга, а также минимальные мозговые дисфункции, рассматриваемые как следствие резидуальных проявлений нарушений нервной системы в раннем онтогенезе. Отдельный раздел посвящен нейропсихологии индивидуальных различий детского возраста. Дано описание методов нейропсихологической диагностики и коррекции. </a:t>
            </a:r>
          </a:p>
          <a:p>
            <a:pPr>
              <a:spcBef>
                <a:spcPct val="50000"/>
              </a:spcBef>
            </a:pPr>
            <a:r>
              <a:rPr lang="ru-RU" sz="1100" i="1"/>
              <a:t>Пособие адресовано студентам психологических факультетов вузов, нейропсихологам, представителям других психологических, а также медицинских специальностей.</a:t>
            </a:r>
          </a:p>
        </p:txBody>
      </p:sp>
      <p:sp>
        <p:nvSpPr>
          <p:cNvPr id="24579" name="Text Box 7"/>
          <p:cNvSpPr txBox="1">
            <a:spLocks noChangeArrowheads="1"/>
          </p:cNvSpPr>
          <p:nvPr/>
        </p:nvSpPr>
        <p:spPr bwMode="auto">
          <a:xfrm>
            <a:off x="2916238" y="1844675"/>
            <a:ext cx="1727200"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24580" name="Text Box 8">
            <a:hlinkClick r:id="rId3"/>
          </p:cNvPr>
          <p:cNvSpPr txBox="1">
            <a:spLocks noChangeArrowheads="1"/>
          </p:cNvSpPr>
          <p:nvPr/>
        </p:nvSpPr>
        <p:spPr bwMode="auto">
          <a:xfrm>
            <a:off x="2916238" y="2492375"/>
            <a:ext cx="1727200"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4"/>
              </a:rPr>
              <a:t>Отрывок</a:t>
            </a:r>
            <a:endParaRPr lang="ru-RU" b="1" i="1" dirty="0"/>
          </a:p>
        </p:txBody>
      </p:sp>
      <p:sp>
        <p:nvSpPr>
          <p:cNvPr id="24585"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24586" name="Picture 2" descr="http://www.piter.com/bitrix/templates/main/images/logo.png"/>
          <p:cNvPicPr>
            <a:picLocks noChangeAspect="1" noChangeArrowheads="1"/>
          </p:cNvPicPr>
          <p:nvPr/>
        </p:nvPicPr>
        <p:blipFill>
          <a:blip r:embed="rId5"/>
          <a:srcRect/>
          <a:stretch>
            <a:fillRect/>
          </a:stretch>
        </p:blipFill>
        <p:spPr bwMode="auto">
          <a:xfrm>
            <a:off x="179388" y="5949950"/>
            <a:ext cx="2047875" cy="908050"/>
          </a:xfrm>
          <a:prstGeom prst="rect">
            <a:avLst/>
          </a:prstGeom>
          <a:noFill/>
          <a:ln w="9525">
            <a:noFill/>
            <a:miter lim="800000"/>
            <a:headEnd/>
            <a:tailEnd/>
          </a:ln>
        </p:spPr>
      </p:pic>
      <p:pic>
        <p:nvPicPr>
          <p:cNvPr id="24583" name="Picture 9"/>
          <p:cNvPicPr>
            <a:picLocks noChangeAspect="1" noChangeArrowheads="1"/>
          </p:cNvPicPr>
          <p:nvPr/>
        </p:nvPicPr>
        <p:blipFill>
          <a:blip r:embed="rId6" cstate="print"/>
          <a:srcRect/>
          <a:stretch>
            <a:fillRect/>
          </a:stretch>
        </p:blipFill>
        <p:spPr bwMode="auto">
          <a:xfrm>
            <a:off x="539750" y="404813"/>
            <a:ext cx="2055813" cy="2951162"/>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5"/>
          <p:cNvSpPr txBox="1">
            <a:spLocks noChangeArrowheads="1"/>
          </p:cNvSpPr>
          <p:nvPr/>
        </p:nvSpPr>
        <p:spPr bwMode="auto">
          <a:xfrm>
            <a:off x="2771775" y="476250"/>
            <a:ext cx="5832475" cy="1220788"/>
          </a:xfrm>
          <a:prstGeom prst="rect">
            <a:avLst/>
          </a:prstGeom>
          <a:noFill/>
          <a:ln w="9525">
            <a:noFill/>
            <a:miter lim="800000"/>
            <a:headEnd/>
            <a:tailEnd/>
          </a:ln>
        </p:spPr>
        <p:txBody>
          <a:bodyPr>
            <a:spAutoFit/>
          </a:bodyPr>
          <a:lstStyle/>
          <a:p>
            <a:r>
              <a:rPr lang="ru-RU" sz="1000" b="1">
                <a:latin typeface="Times New Roman" pitchFamily="18" charset="0"/>
              </a:rPr>
              <a:t>Авторы: Анцупов А. Я., Шипилов А. И. </a:t>
            </a:r>
          </a:p>
          <a:p>
            <a:r>
              <a:rPr lang="ru-RU" sz="1000" b="1">
                <a:latin typeface="Times New Roman" pitchFamily="18" charset="0"/>
              </a:rPr>
              <a:t>Анцупов А. Я. - доктор психологических наук, профессор кафедры акмеологии и психологии профессиональной деятельности Российской академии государственной службы при Президенте Российской Федерации (г. Москва)</a:t>
            </a:r>
          </a:p>
          <a:p>
            <a:endParaRPr lang="ru-RU" sz="1000" b="1"/>
          </a:p>
          <a:p>
            <a:r>
              <a:rPr lang="ru-RU" sz="800" b="1"/>
              <a:t>Серия: Учебник для вузов </a:t>
            </a:r>
          </a:p>
          <a:p>
            <a:r>
              <a:rPr lang="ru-RU" sz="800" b="1"/>
              <a:t>Формат: 512 стр., 60х90/16</a:t>
            </a:r>
          </a:p>
          <a:p>
            <a:r>
              <a:rPr lang="ru-RU" sz="800" b="1"/>
              <a:t>ISBN 978-5-496-00113-7</a:t>
            </a:r>
          </a:p>
        </p:txBody>
      </p:sp>
      <p:sp>
        <p:nvSpPr>
          <p:cNvPr id="25602" name="Text Box 6"/>
          <p:cNvSpPr txBox="1">
            <a:spLocks noChangeArrowheads="1"/>
          </p:cNvSpPr>
          <p:nvPr/>
        </p:nvSpPr>
        <p:spPr bwMode="auto">
          <a:xfrm>
            <a:off x="468313" y="3573463"/>
            <a:ext cx="8280400" cy="1800225"/>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Перед вами новое, переработанное и дополненное, издание первого отечественного учебника, в котором обобщены и систематизированы научные знания о конфликтах, полученных в семнадцати областях отечественной науки. С позиций системного подхода излагаются основы отечественной конфликтологии, представлена история развития ее основных отраслей, раскрывается универсальная понятийная схема описания конфликтов. Рассмотрены методология, методы и методики изучения конфликтов, их особенности в различных сферах взаимодействия, условия и способы конструктивного регулирования конфликтов. </a:t>
            </a:r>
          </a:p>
          <a:p>
            <a:pPr>
              <a:spcBef>
                <a:spcPct val="50000"/>
              </a:spcBef>
            </a:pPr>
            <a:r>
              <a:rPr lang="ru-RU" sz="1100" i="1"/>
              <a:t>Для студентов, изучающих курс конфликтологии, аспирантов, преподавателей вузов, конфликтологов-практиков, всех, кто интересуется проблемой предупреждения и разрешения внутриличностных и социальных конфликтов.</a:t>
            </a:r>
          </a:p>
        </p:txBody>
      </p:sp>
      <p:sp>
        <p:nvSpPr>
          <p:cNvPr id="25603" name="Text Box 7"/>
          <p:cNvSpPr txBox="1">
            <a:spLocks noChangeArrowheads="1"/>
          </p:cNvSpPr>
          <p:nvPr/>
        </p:nvSpPr>
        <p:spPr bwMode="auto">
          <a:xfrm>
            <a:off x="2916238" y="1844675"/>
            <a:ext cx="1800225"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25604" name="Text Box 8">
            <a:hlinkClick r:id="rId3"/>
          </p:cNvPr>
          <p:cNvSpPr txBox="1">
            <a:spLocks noChangeArrowheads="1"/>
          </p:cNvSpPr>
          <p:nvPr/>
        </p:nvSpPr>
        <p:spPr bwMode="auto">
          <a:xfrm>
            <a:off x="2916238" y="2492375"/>
            <a:ext cx="1800225"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a:hlinkClick r:id="rId4"/>
              </a:rPr>
              <a:t>Отрывок</a:t>
            </a:r>
            <a:endParaRPr lang="ru-RU" b="1" i="1"/>
          </a:p>
        </p:txBody>
      </p:sp>
      <p:sp>
        <p:nvSpPr>
          <p:cNvPr id="25609"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25610"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25607" name="Picture 9"/>
          <p:cNvPicPr>
            <a:picLocks noChangeAspect="1" noChangeArrowheads="1"/>
          </p:cNvPicPr>
          <p:nvPr/>
        </p:nvPicPr>
        <p:blipFill>
          <a:blip r:embed="rId6" cstate="print"/>
          <a:srcRect/>
          <a:stretch>
            <a:fillRect/>
          </a:stretch>
        </p:blipFill>
        <p:spPr bwMode="auto">
          <a:xfrm>
            <a:off x="539750" y="476250"/>
            <a:ext cx="1971675" cy="2879725"/>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5"/>
          <p:cNvSpPr txBox="1">
            <a:spLocks noChangeArrowheads="1"/>
          </p:cNvSpPr>
          <p:nvPr/>
        </p:nvSpPr>
        <p:spPr bwMode="auto">
          <a:xfrm>
            <a:off x="2700338" y="476250"/>
            <a:ext cx="5830887" cy="1220788"/>
          </a:xfrm>
          <a:prstGeom prst="rect">
            <a:avLst/>
          </a:prstGeom>
          <a:noFill/>
          <a:ln w="9525">
            <a:noFill/>
            <a:miter lim="800000"/>
            <a:headEnd/>
            <a:tailEnd/>
          </a:ln>
        </p:spPr>
        <p:txBody>
          <a:bodyPr>
            <a:spAutoFit/>
          </a:bodyPr>
          <a:lstStyle/>
          <a:p>
            <a:r>
              <a:rPr lang="ru-RU" sz="1000" b="1">
                <a:latin typeface="Times New Roman" pitchFamily="18" charset="0"/>
              </a:rPr>
              <a:t>Авторы: Анцупов А. Я., Баклановский С. В. </a:t>
            </a:r>
          </a:p>
          <a:p>
            <a:r>
              <a:rPr lang="ru-RU" sz="1000" b="1">
                <a:latin typeface="Times New Roman" pitchFamily="18" charset="0"/>
              </a:rPr>
              <a:t>Анцупов А. Я. - доктор психологических наук, профессор кафедры акмеологии и психологии профессиональной деятельности Российской академии государственной службы при Президенте Российской Федерации (г. Москва)</a:t>
            </a:r>
          </a:p>
          <a:p>
            <a:endParaRPr lang="ru-RU" sz="1000" b="1">
              <a:latin typeface="Times New Roman" pitchFamily="18" charset="0"/>
            </a:endParaRPr>
          </a:p>
          <a:p>
            <a:r>
              <a:rPr lang="ru-RU" sz="800" b="1"/>
              <a:t>Серия: Учебное пособие </a:t>
            </a:r>
          </a:p>
          <a:p>
            <a:r>
              <a:rPr lang="ru-RU" sz="800" b="1"/>
              <a:t>Формат: 304 стр., 70х100/16</a:t>
            </a:r>
          </a:p>
          <a:p>
            <a:r>
              <a:rPr lang="ru-RU" sz="800" b="1"/>
              <a:t>ISBN 978-5-496-00059-8</a:t>
            </a:r>
          </a:p>
        </p:txBody>
      </p:sp>
      <p:sp>
        <p:nvSpPr>
          <p:cNvPr id="26626" name="Text Box 6"/>
          <p:cNvSpPr txBox="1">
            <a:spLocks noChangeArrowheads="1"/>
          </p:cNvSpPr>
          <p:nvPr/>
        </p:nvSpPr>
        <p:spPr bwMode="auto">
          <a:xfrm>
            <a:off x="395288" y="3573463"/>
            <a:ext cx="8281987" cy="1785937"/>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В третьем издании учебного пособия с позиции системного подхода излагаются основы отечественной конфликтологии, характеризуется история развития ее отраслей, раскрывается универсальная понятийная схема описания конфликтов. Рассмотрены особенности конфликтов в различных сферах социального взаимодействия, условия и способы их профилактики и конструктивного регулирования. Учебное пособие имеет целью повысить качество преподавания курсов конфликтологии, которые сегодня изучаются в большинстве вузов России. </a:t>
            </a:r>
          </a:p>
          <a:p>
            <a:pPr>
              <a:spcBef>
                <a:spcPct val="50000"/>
              </a:spcBef>
            </a:pPr>
            <a:r>
              <a:rPr lang="ru-RU" sz="1100" i="1"/>
              <a:t>Предназначено для студентов, изучающих курс конфликтологии, аспирантов, исследующих конфликты, преподавателей конфликтологии, а также всех тех, кто интересуется проблемой оценки, прогнозирования и регулирования конфликтов.</a:t>
            </a:r>
          </a:p>
        </p:txBody>
      </p:sp>
      <p:sp>
        <p:nvSpPr>
          <p:cNvPr id="26627" name="Text Box 7"/>
          <p:cNvSpPr txBox="1">
            <a:spLocks noChangeArrowheads="1"/>
          </p:cNvSpPr>
          <p:nvPr/>
        </p:nvSpPr>
        <p:spPr bwMode="auto">
          <a:xfrm>
            <a:off x="2771775" y="2133600"/>
            <a:ext cx="1801813"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26628" name="Text Box 8">
            <a:hlinkClick r:id="rId3"/>
          </p:cNvPr>
          <p:cNvSpPr txBox="1">
            <a:spLocks noChangeArrowheads="1"/>
          </p:cNvSpPr>
          <p:nvPr/>
        </p:nvSpPr>
        <p:spPr bwMode="auto">
          <a:xfrm>
            <a:off x="2771775" y="2852738"/>
            <a:ext cx="1801813"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a:hlinkClick r:id="rId4"/>
              </a:rPr>
              <a:t>Отрывок</a:t>
            </a:r>
            <a:endParaRPr lang="ru-RU" b="1" i="1"/>
          </a:p>
        </p:txBody>
      </p:sp>
      <p:sp>
        <p:nvSpPr>
          <p:cNvPr id="26633"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26634"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26631" name="Picture 9"/>
          <p:cNvPicPr>
            <a:picLocks noChangeAspect="1" noChangeArrowheads="1"/>
          </p:cNvPicPr>
          <p:nvPr/>
        </p:nvPicPr>
        <p:blipFill>
          <a:blip r:embed="rId6" cstate="print"/>
          <a:srcRect/>
          <a:stretch>
            <a:fillRect/>
          </a:stretch>
        </p:blipFill>
        <p:spPr bwMode="auto">
          <a:xfrm>
            <a:off x="468313" y="404813"/>
            <a:ext cx="2057400" cy="2879725"/>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5"/>
          <p:cNvSpPr txBox="1">
            <a:spLocks noChangeArrowheads="1"/>
          </p:cNvSpPr>
          <p:nvPr/>
        </p:nvSpPr>
        <p:spPr bwMode="auto">
          <a:xfrm>
            <a:off x="2627313" y="476250"/>
            <a:ext cx="5903912" cy="1068388"/>
          </a:xfrm>
          <a:prstGeom prst="rect">
            <a:avLst/>
          </a:prstGeom>
          <a:noFill/>
          <a:ln w="9525">
            <a:noFill/>
            <a:miter lim="800000"/>
            <a:headEnd/>
            <a:tailEnd/>
          </a:ln>
        </p:spPr>
        <p:txBody>
          <a:bodyPr>
            <a:spAutoFit/>
          </a:bodyPr>
          <a:lstStyle/>
          <a:p>
            <a:r>
              <a:rPr lang="ru-RU" sz="1000" b="1">
                <a:latin typeface="Times New Roman" pitchFamily="18" charset="0"/>
              </a:rPr>
              <a:t>Автор: Фортунатов В. В. </a:t>
            </a:r>
          </a:p>
          <a:p>
            <a:r>
              <a:rPr lang="ru-RU" sz="1000" b="1">
                <a:latin typeface="Times New Roman" pitchFamily="18" charset="0"/>
              </a:rPr>
              <a:t>Доктор исторических наук, профессор, заведующий кафедрой «История» Санкт-Петербургского государственного университета путей сообщения.</a:t>
            </a:r>
          </a:p>
          <a:p>
            <a:endParaRPr lang="ru-RU" sz="1000" b="1"/>
          </a:p>
          <a:p>
            <a:r>
              <a:rPr lang="ru-RU" sz="800" b="1"/>
              <a:t>Серия: Учебное пособие </a:t>
            </a:r>
          </a:p>
          <a:p>
            <a:r>
              <a:rPr lang="ru-RU" sz="800" b="1"/>
              <a:t>Формат: 464 стр., 70х100/16</a:t>
            </a:r>
          </a:p>
          <a:p>
            <a:r>
              <a:rPr lang="ru-RU" sz="800" b="1"/>
              <a:t>ISBN 978-5-496-00097-0 </a:t>
            </a:r>
          </a:p>
        </p:txBody>
      </p:sp>
      <p:sp>
        <p:nvSpPr>
          <p:cNvPr id="27650" name="Text Box 6"/>
          <p:cNvSpPr txBox="1">
            <a:spLocks noChangeArrowheads="1"/>
          </p:cNvSpPr>
          <p:nvPr/>
        </p:nvSpPr>
        <p:spPr bwMode="auto">
          <a:xfrm>
            <a:off x="395288" y="3500438"/>
            <a:ext cx="8281987" cy="2354262"/>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100" i="1"/>
              <a:t>Учебное пособие по дисциплине «История» подготовлено в строгом соответствии с утвержденным Государственным образовательным стандартом и охватывает всю историю человечества от появления первых государств до наших дней. В данном пособии представлены базовые факты по истории наиболее крупных стран, регионов, цивилизаций, без знания и понимания которых невозможно целостное восприятие всемирно-исторического процесса. В книгу вошли основные проблемы всемирной и российской истории: этапы государственности, сущность социально-экономических отношений, характер международных связей и влияний, главные тенденции культурного развития в различные исторические эпохи. Особенностью пособия является то, что история России излагается в нем параллельно с материалом по всемирной истории. В издании приведены наиболее важные карты, изображения отдельных персонажей, исторических событий, памятных исторических мест. Подстрочные примечания используются не только для ссылок на литературу, но и для предоставления дополнительной информации по тем или иным вопросам. После каждой главы студентам предлагаются вопросы обобщающего характера, с которыми они могут встретиться во время экзаменационных испытаний по дисциплине «История». </a:t>
            </a:r>
          </a:p>
          <a:p>
            <a:pPr>
              <a:spcBef>
                <a:spcPct val="50000"/>
              </a:spcBef>
            </a:pPr>
            <a:r>
              <a:rPr lang="ru-RU" sz="1000" i="1"/>
              <a:t>Учебное пособие предназначено для студентов вузов неисторических специальностей.</a:t>
            </a:r>
          </a:p>
        </p:txBody>
      </p:sp>
      <p:sp>
        <p:nvSpPr>
          <p:cNvPr id="27651" name="Text Box 7"/>
          <p:cNvSpPr txBox="1">
            <a:spLocks noChangeArrowheads="1"/>
          </p:cNvSpPr>
          <p:nvPr/>
        </p:nvSpPr>
        <p:spPr bwMode="auto">
          <a:xfrm>
            <a:off x="2771775" y="1844675"/>
            <a:ext cx="1657350"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27652" name="Text Box 8">
            <a:hlinkClick r:id="rId3"/>
          </p:cNvPr>
          <p:cNvSpPr txBox="1">
            <a:spLocks noChangeArrowheads="1"/>
          </p:cNvSpPr>
          <p:nvPr/>
        </p:nvSpPr>
        <p:spPr bwMode="auto">
          <a:xfrm>
            <a:off x="2771775" y="2565400"/>
            <a:ext cx="1657350"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4"/>
              </a:rPr>
              <a:t>Отрывок</a:t>
            </a:r>
            <a:endParaRPr lang="ru-RU" b="1" i="1" dirty="0"/>
          </a:p>
        </p:txBody>
      </p:sp>
      <p:sp>
        <p:nvSpPr>
          <p:cNvPr id="27657"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27658"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27655" name="Picture 9"/>
          <p:cNvPicPr>
            <a:picLocks noChangeAspect="1" noChangeArrowheads="1"/>
          </p:cNvPicPr>
          <p:nvPr/>
        </p:nvPicPr>
        <p:blipFill>
          <a:blip r:embed="rId6" cstate="print"/>
          <a:srcRect/>
          <a:stretch>
            <a:fillRect/>
          </a:stretch>
        </p:blipFill>
        <p:spPr bwMode="auto">
          <a:xfrm>
            <a:off x="468313" y="404813"/>
            <a:ext cx="2001837" cy="2808287"/>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5"/>
          <p:cNvSpPr txBox="1">
            <a:spLocks noChangeArrowheads="1"/>
          </p:cNvSpPr>
          <p:nvPr/>
        </p:nvSpPr>
        <p:spPr bwMode="auto">
          <a:xfrm>
            <a:off x="2627313" y="476250"/>
            <a:ext cx="6048375" cy="946150"/>
          </a:xfrm>
          <a:prstGeom prst="rect">
            <a:avLst/>
          </a:prstGeom>
          <a:noFill/>
          <a:ln w="9525">
            <a:noFill/>
            <a:miter lim="800000"/>
            <a:headEnd/>
            <a:tailEnd/>
          </a:ln>
        </p:spPr>
        <p:txBody>
          <a:bodyPr>
            <a:spAutoFit/>
          </a:bodyPr>
          <a:lstStyle/>
          <a:p>
            <a:r>
              <a:rPr lang="ru-RU" sz="1000" b="1">
                <a:latin typeface="Times New Roman" pitchFamily="18" charset="0"/>
              </a:rPr>
              <a:t>Автор: Фортунатов В. В. </a:t>
            </a:r>
          </a:p>
          <a:p>
            <a:r>
              <a:rPr lang="ru-RU" sz="1000" b="1">
                <a:latin typeface="Times New Roman" pitchFamily="18" charset="0"/>
              </a:rPr>
              <a:t>Доктор исторических наук, профессор, заведующий кафедрой «История» Санкт-Петербургского государственного университета путей сообщения.</a:t>
            </a:r>
          </a:p>
          <a:p>
            <a:r>
              <a:rPr lang="ru-RU" sz="1000" b="1"/>
              <a:t>	</a:t>
            </a:r>
          </a:p>
          <a:p>
            <a:r>
              <a:rPr lang="ru-RU" sz="800" b="1"/>
              <a:t>Формат: 560 стр., 70х100/16</a:t>
            </a:r>
          </a:p>
          <a:p>
            <a:r>
              <a:rPr lang="ru-RU" sz="800" b="1"/>
              <a:t>ISBN 978-5-4461-0114-6</a:t>
            </a:r>
          </a:p>
        </p:txBody>
      </p:sp>
      <p:sp>
        <p:nvSpPr>
          <p:cNvPr id="28674" name="Text Box 6"/>
          <p:cNvSpPr txBox="1">
            <a:spLocks noChangeArrowheads="1"/>
          </p:cNvSpPr>
          <p:nvPr/>
        </p:nvSpPr>
        <p:spPr bwMode="auto">
          <a:xfrm>
            <a:off x="468313" y="3573463"/>
            <a:ext cx="8280400" cy="1631950"/>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Книга представляет собой историческую галерею наиболее важных персонажей мировой истории. Первые лица государств от Рамзеса II до В. В. Путина, полководцы от Ганнибала до Георгия Жукова, деятели культуры от Аристотеля до Билла Гейтса, выдающиеся женщины от Клеопатры до Мэрилин Монро, герои и антигерои мировой истории от Герострата до Гитлера впервые объединены под одной обложкой и представлены ярко и зримо. История человечества, показанная через судьбы людей, становится ближе, понятнее, достовернее. В отличие от разнообразных справочников и изданий типа «100 великих правителей» данная книга открывает перед читателем широчайшую панораму мировой истории. </a:t>
            </a:r>
          </a:p>
          <a:p>
            <a:pPr>
              <a:spcBef>
                <a:spcPct val="50000"/>
              </a:spcBef>
            </a:pPr>
            <a:r>
              <a:rPr lang="ru-RU" sz="1100" i="1"/>
              <a:t>Книга поможет вам привести в порядок свои исторические познания и многое понять в окружающей жизни.</a:t>
            </a:r>
          </a:p>
        </p:txBody>
      </p:sp>
      <p:sp>
        <p:nvSpPr>
          <p:cNvPr id="28675" name="Text Box 7"/>
          <p:cNvSpPr txBox="1">
            <a:spLocks noChangeArrowheads="1"/>
          </p:cNvSpPr>
          <p:nvPr/>
        </p:nvSpPr>
        <p:spPr bwMode="auto">
          <a:xfrm>
            <a:off x="2771775" y="1844675"/>
            <a:ext cx="1657350"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28676" name="Text Box 8">
            <a:hlinkClick r:id="rId3"/>
          </p:cNvPr>
          <p:cNvSpPr txBox="1">
            <a:spLocks noChangeArrowheads="1"/>
          </p:cNvSpPr>
          <p:nvPr/>
        </p:nvSpPr>
        <p:spPr bwMode="auto">
          <a:xfrm>
            <a:off x="2771775" y="2565400"/>
            <a:ext cx="1657350"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4"/>
              </a:rPr>
              <a:t>Отрывок</a:t>
            </a:r>
            <a:endParaRPr lang="ru-RU" b="1" i="1" dirty="0"/>
          </a:p>
        </p:txBody>
      </p:sp>
      <p:sp>
        <p:nvSpPr>
          <p:cNvPr id="28681"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28682" name="Picture 2" descr="http://www.piter.com/bitrix/templates/main/images/logo.png"/>
          <p:cNvPicPr>
            <a:picLocks noChangeAspect="1" noChangeArrowheads="1"/>
          </p:cNvPicPr>
          <p:nvPr/>
        </p:nvPicPr>
        <p:blipFill>
          <a:blip r:embed="rId5"/>
          <a:srcRect/>
          <a:stretch>
            <a:fillRect/>
          </a:stretch>
        </p:blipFill>
        <p:spPr bwMode="auto">
          <a:xfrm>
            <a:off x="179388" y="5976938"/>
            <a:ext cx="2046287" cy="908050"/>
          </a:xfrm>
          <a:prstGeom prst="rect">
            <a:avLst/>
          </a:prstGeom>
          <a:noFill/>
          <a:ln w="9525">
            <a:noFill/>
            <a:miter lim="800000"/>
            <a:headEnd/>
            <a:tailEnd/>
          </a:ln>
        </p:spPr>
      </p:pic>
      <p:pic>
        <p:nvPicPr>
          <p:cNvPr id="28679" name="Picture 9"/>
          <p:cNvPicPr>
            <a:picLocks noChangeAspect="1" noChangeArrowheads="1"/>
          </p:cNvPicPr>
          <p:nvPr/>
        </p:nvPicPr>
        <p:blipFill>
          <a:blip r:embed="rId6" cstate="print"/>
          <a:srcRect/>
          <a:stretch>
            <a:fillRect/>
          </a:stretch>
        </p:blipFill>
        <p:spPr bwMode="auto">
          <a:xfrm>
            <a:off x="539750" y="476250"/>
            <a:ext cx="2006600" cy="2808288"/>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6"/>
          <p:cNvSpPr txBox="1">
            <a:spLocks noChangeArrowheads="1"/>
          </p:cNvSpPr>
          <p:nvPr/>
        </p:nvSpPr>
        <p:spPr bwMode="auto">
          <a:xfrm>
            <a:off x="468313" y="3573463"/>
            <a:ext cx="8280400" cy="1379537"/>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Вы не найдете в этой книге сухих фактов и безликих исторических персонажей. И неудивительно — ведь она написана Е. В. Анисимовым, известным историком и писателем, лауреатом Анциферовской премии, автором более тридцати книг по истории России! Книга имеет весьма оригинальную структуру — наряду с последовательным, хронологическим изложением истории в ней выделены рубрики «Люди», «События», «Даты». Причем каждая страница книги посвящена определенному историческому событию, известной личности или знаменательной дате. Читать книгу можно практически с любого места. Скучать вам явно не придется! Перед вами предстанут живые люди в водовороте событий!</a:t>
            </a:r>
          </a:p>
        </p:txBody>
      </p:sp>
      <p:sp>
        <p:nvSpPr>
          <p:cNvPr id="29698" name="Text Box 7"/>
          <p:cNvSpPr txBox="1">
            <a:spLocks noChangeArrowheads="1"/>
          </p:cNvSpPr>
          <p:nvPr/>
        </p:nvSpPr>
        <p:spPr bwMode="auto">
          <a:xfrm>
            <a:off x="2771775" y="1989138"/>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29699" name="Text Box 8">
            <a:hlinkClick r:id="rId3"/>
          </p:cNvPr>
          <p:cNvSpPr txBox="1">
            <a:spLocks noChangeArrowheads="1"/>
          </p:cNvSpPr>
          <p:nvPr/>
        </p:nvSpPr>
        <p:spPr bwMode="auto">
          <a:xfrm>
            <a:off x="2771775" y="2636838"/>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4"/>
              </a:rPr>
              <a:t>Отрывок</a:t>
            </a:r>
            <a:endParaRPr lang="ru-RU" b="1" i="1" dirty="0"/>
          </a:p>
        </p:txBody>
      </p:sp>
      <p:sp>
        <p:nvSpPr>
          <p:cNvPr id="29704"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29705" name="Picture 2" descr="http://www.piter.com/bitrix/templates/main/images/logo.png"/>
          <p:cNvPicPr>
            <a:picLocks noChangeAspect="1" noChangeArrowheads="1"/>
          </p:cNvPicPr>
          <p:nvPr/>
        </p:nvPicPr>
        <p:blipFill>
          <a:blip r:embed="rId5"/>
          <a:srcRect/>
          <a:stretch>
            <a:fillRect/>
          </a:stretch>
        </p:blipFill>
        <p:spPr bwMode="auto">
          <a:xfrm>
            <a:off x="179388" y="5976938"/>
            <a:ext cx="2046287" cy="908050"/>
          </a:xfrm>
          <a:prstGeom prst="rect">
            <a:avLst/>
          </a:prstGeom>
          <a:noFill/>
          <a:ln w="9525">
            <a:noFill/>
            <a:miter lim="800000"/>
            <a:headEnd/>
            <a:tailEnd/>
          </a:ln>
        </p:spPr>
      </p:pic>
      <p:pic>
        <p:nvPicPr>
          <p:cNvPr id="29702" name="Picture 9"/>
          <p:cNvPicPr>
            <a:picLocks noChangeAspect="1" noChangeArrowheads="1"/>
          </p:cNvPicPr>
          <p:nvPr/>
        </p:nvPicPr>
        <p:blipFill>
          <a:blip r:embed="rId6" cstate="print"/>
          <a:srcRect/>
          <a:stretch>
            <a:fillRect/>
          </a:stretch>
        </p:blipFill>
        <p:spPr bwMode="auto">
          <a:xfrm>
            <a:off x="539750" y="476250"/>
            <a:ext cx="2003425" cy="2809875"/>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
        <p:nvSpPr>
          <p:cNvPr id="29707" name="Text Box 10"/>
          <p:cNvSpPr txBox="1">
            <a:spLocks noChangeArrowheads="1"/>
          </p:cNvSpPr>
          <p:nvPr/>
        </p:nvSpPr>
        <p:spPr bwMode="auto">
          <a:xfrm>
            <a:off x="2771775" y="476250"/>
            <a:ext cx="5903913" cy="1250950"/>
          </a:xfrm>
          <a:prstGeom prst="rect">
            <a:avLst/>
          </a:prstGeom>
          <a:noFill/>
          <a:ln w="9525">
            <a:noFill/>
            <a:miter lim="800000"/>
            <a:headEnd/>
            <a:tailEnd/>
          </a:ln>
        </p:spPr>
        <p:txBody>
          <a:bodyPr>
            <a:spAutoFit/>
          </a:bodyPr>
          <a:lstStyle/>
          <a:p>
            <a:r>
              <a:rPr lang="ru-RU" sz="1000" b="1">
                <a:latin typeface="Times New Roman" pitchFamily="18" charset="0"/>
              </a:rPr>
              <a:t>Автор: Анисимов Е. В. </a:t>
            </a:r>
          </a:p>
          <a:p>
            <a:r>
              <a:rPr lang="ru-RU" sz="1000" b="1">
                <a:latin typeface="Times New Roman" pitchFamily="18" charset="0"/>
              </a:rPr>
              <a:t>Профессор, доктор исторических наук, ведущий научный сотрудник Петербургского отделения Института российской истории РАН, преподаватель Европейского университета в Санкт-Петербурге. Автор и ведущий программ «Дворцовые тайны» и «Пленницы судьбы» на телеканале «Культура».</a:t>
            </a:r>
          </a:p>
          <a:p>
            <a:endParaRPr lang="ru-RU" sz="1000" b="1">
              <a:latin typeface="Times New Roman" pitchFamily="18" charset="0"/>
            </a:endParaRPr>
          </a:p>
          <a:p>
            <a:r>
              <a:rPr lang="ru-RU" sz="800" b="1"/>
              <a:t>Формат: 592 стр., 70х100/16</a:t>
            </a:r>
          </a:p>
          <a:p>
            <a:r>
              <a:rPr lang="ru-RU" sz="800" b="1"/>
              <a:t>ISBN 978-5-496-00068-0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5"/>
          <p:cNvSpPr txBox="1">
            <a:spLocks noChangeArrowheads="1"/>
          </p:cNvSpPr>
          <p:nvPr/>
        </p:nvSpPr>
        <p:spPr bwMode="auto">
          <a:xfrm>
            <a:off x="2627313" y="476250"/>
            <a:ext cx="6048375" cy="1068388"/>
          </a:xfrm>
          <a:prstGeom prst="rect">
            <a:avLst/>
          </a:prstGeom>
          <a:noFill/>
          <a:ln w="9525">
            <a:noFill/>
            <a:miter lim="800000"/>
            <a:headEnd/>
            <a:tailEnd/>
          </a:ln>
        </p:spPr>
        <p:txBody>
          <a:bodyPr>
            <a:spAutoFit/>
          </a:bodyPr>
          <a:lstStyle/>
          <a:p>
            <a:r>
              <a:rPr lang="ru-RU" sz="1000" b="1">
                <a:latin typeface="Times New Roman" pitchFamily="18" charset="0"/>
              </a:rPr>
              <a:t>Автор: Исаев Б. А. </a:t>
            </a:r>
          </a:p>
          <a:p>
            <a:r>
              <a:rPr lang="ru-RU" sz="1000" b="1">
                <a:latin typeface="Times New Roman" pitchFamily="18" charset="0"/>
              </a:rPr>
              <a:t>Профессор, заслуженный работник высшей школы РФ, заведующий кафедрой политологии Балтийского государственного технического университета (г. Санкт-Петербург).</a:t>
            </a:r>
          </a:p>
          <a:p>
            <a:endParaRPr lang="ru-RU" sz="1000" b="1">
              <a:latin typeface="Times New Roman" pitchFamily="18" charset="0"/>
            </a:endParaRPr>
          </a:p>
          <a:p>
            <a:r>
              <a:rPr lang="ru-RU" sz="800" b="1"/>
              <a:t>Серия: Учебное пособие </a:t>
            </a:r>
          </a:p>
          <a:p>
            <a:r>
              <a:rPr lang="ru-RU" sz="800" b="1"/>
              <a:t>Формат: 432 стр., 60х90/16</a:t>
            </a:r>
          </a:p>
          <a:p>
            <a:r>
              <a:rPr lang="ru-RU" sz="800" b="1"/>
              <a:t>ISBN 978-5-496-00048-2</a:t>
            </a:r>
          </a:p>
        </p:txBody>
      </p:sp>
      <p:sp>
        <p:nvSpPr>
          <p:cNvPr id="30722" name="Text Box 6"/>
          <p:cNvSpPr txBox="1">
            <a:spLocks noChangeArrowheads="1"/>
          </p:cNvSpPr>
          <p:nvPr/>
        </p:nvSpPr>
        <p:spPr bwMode="auto">
          <a:xfrm>
            <a:off x="468313" y="3573463"/>
            <a:ext cx="8280400" cy="2305050"/>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Издание предназначено для бакалавров-политологов и содержит все необходимые смысловые единицы для начального этапа изучения политической науки. В нем изложены такие важные для понимания теоретических основ политики темы, как «Методология политической науки», «Теории власти, политических элит и государства», «Теории групп интересов и гражданского общества», «Политические системы и режимы», «Теории политической культуры и идеологии», «Теории политических партий и партийных систем», «Теории политического процесса, политических конфликтов, политического развития и модернизации», «Теории мировой политики и геополитики». </a:t>
            </a:r>
          </a:p>
          <a:p>
            <a:pPr>
              <a:spcBef>
                <a:spcPct val="50000"/>
              </a:spcBef>
            </a:pPr>
            <a:r>
              <a:rPr lang="ru-RU" sz="1100" i="1"/>
              <a:t>Учебное пособие соответствует Государственному образовательному стандарту третьего поколения и отличается от учебников старого поколения своей новизной и репрезентативностью. Новый Госстандарт расширяет также возможности студентов по самоподготовке и самообразованию: после каждой главы помещены списки основных понятий, вопросов для самоконтроля и литературы для самостоятельного расширения и углубления знаний по данной теме.</a:t>
            </a:r>
          </a:p>
        </p:txBody>
      </p:sp>
      <p:sp>
        <p:nvSpPr>
          <p:cNvPr id="30723" name="Text Box 7"/>
          <p:cNvSpPr txBox="1">
            <a:spLocks noChangeArrowheads="1"/>
          </p:cNvSpPr>
          <p:nvPr/>
        </p:nvSpPr>
        <p:spPr bwMode="auto">
          <a:xfrm>
            <a:off x="2771775" y="1773238"/>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30724" name="Text Box 8">
            <a:hlinkClick r:id="rId3"/>
          </p:cNvPr>
          <p:cNvSpPr txBox="1">
            <a:spLocks noChangeArrowheads="1"/>
          </p:cNvSpPr>
          <p:nvPr/>
        </p:nvSpPr>
        <p:spPr bwMode="auto">
          <a:xfrm>
            <a:off x="2771775" y="2492375"/>
            <a:ext cx="1657350"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4"/>
              </a:rPr>
              <a:t>Отрывок</a:t>
            </a:r>
            <a:endParaRPr lang="ru-RU" b="1" i="1" dirty="0"/>
          </a:p>
        </p:txBody>
      </p:sp>
      <p:sp>
        <p:nvSpPr>
          <p:cNvPr id="30729"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30730" name="Picture 2" descr="http://www.piter.com/bitrix/templates/main/images/logo.png"/>
          <p:cNvPicPr>
            <a:picLocks noChangeAspect="1" noChangeArrowheads="1"/>
          </p:cNvPicPr>
          <p:nvPr/>
        </p:nvPicPr>
        <p:blipFill>
          <a:blip r:embed="rId5"/>
          <a:srcRect/>
          <a:stretch>
            <a:fillRect/>
          </a:stretch>
        </p:blipFill>
        <p:spPr bwMode="auto">
          <a:xfrm>
            <a:off x="179388" y="5976938"/>
            <a:ext cx="2046287" cy="908050"/>
          </a:xfrm>
          <a:prstGeom prst="rect">
            <a:avLst/>
          </a:prstGeom>
          <a:noFill/>
          <a:ln w="9525">
            <a:noFill/>
            <a:miter lim="800000"/>
            <a:headEnd/>
            <a:tailEnd/>
          </a:ln>
        </p:spPr>
      </p:pic>
      <p:pic>
        <p:nvPicPr>
          <p:cNvPr id="30727" name="Picture 9"/>
          <p:cNvPicPr>
            <a:picLocks noChangeAspect="1" noChangeArrowheads="1"/>
          </p:cNvPicPr>
          <p:nvPr/>
        </p:nvPicPr>
        <p:blipFill>
          <a:blip r:embed="rId6" cstate="print"/>
          <a:srcRect/>
          <a:stretch>
            <a:fillRect/>
          </a:stretch>
        </p:blipFill>
        <p:spPr bwMode="auto">
          <a:xfrm>
            <a:off x="539750" y="476250"/>
            <a:ext cx="1955800" cy="2808288"/>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5"/>
          <p:cNvSpPr txBox="1">
            <a:spLocks noChangeArrowheads="1"/>
          </p:cNvSpPr>
          <p:nvPr/>
        </p:nvSpPr>
        <p:spPr bwMode="auto">
          <a:xfrm>
            <a:off x="2627313" y="476250"/>
            <a:ext cx="5903912" cy="1068388"/>
          </a:xfrm>
          <a:prstGeom prst="rect">
            <a:avLst/>
          </a:prstGeom>
          <a:noFill/>
          <a:ln w="9525">
            <a:noFill/>
            <a:miter lim="800000"/>
            <a:headEnd/>
            <a:tailEnd/>
          </a:ln>
        </p:spPr>
        <p:txBody>
          <a:bodyPr>
            <a:spAutoFit/>
          </a:bodyPr>
          <a:lstStyle/>
          <a:p>
            <a:r>
              <a:rPr lang="ru-RU" sz="1000" b="1">
                <a:latin typeface="Times New Roman" pitchFamily="18" charset="0"/>
              </a:rPr>
              <a:t>Авторы: Баранов Н. А., Исаев Б. А. </a:t>
            </a:r>
          </a:p>
          <a:p>
            <a:r>
              <a:rPr lang="ru-RU" sz="1000" b="1">
                <a:latin typeface="Times New Roman" pitchFamily="18" charset="0"/>
              </a:rPr>
              <a:t>Исаев Б. А. - профессор, заслуженный работник высшей школы РФ, заведующий кафедрой политологии Балтийского государственного технического университета (г. Санкт-Петербург).</a:t>
            </a:r>
          </a:p>
          <a:p>
            <a:endParaRPr lang="ru-RU" sz="1000" b="1">
              <a:latin typeface="Times New Roman" pitchFamily="18" charset="0"/>
            </a:endParaRPr>
          </a:p>
          <a:p>
            <a:r>
              <a:rPr lang="ru-RU" sz="800" b="1"/>
              <a:t>Серия: Учебное пособие </a:t>
            </a:r>
          </a:p>
          <a:p>
            <a:r>
              <a:rPr lang="ru-RU" sz="800" b="1"/>
              <a:t>Формат: 448 стр., 60х90/16</a:t>
            </a:r>
          </a:p>
          <a:p>
            <a:r>
              <a:rPr lang="ru-RU" sz="800" b="1"/>
              <a:t>ISBN 978-5-496-00047-5</a:t>
            </a:r>
          </a:p>
        </p:txBody>
      </p:sp>
      <p:sp>
        <p:nvSpPr>
          <p:cNvPr id="31746" name="Text Box 6"/>
          <p:cNvSpPr txBox="1">
            <a:spLocks noChangeArrowheads="1"/>
          </p:cNvSpPr>
          <p:nvPr/>
        </p:nvSpPr>
        <p:spPr bwMode="auto">
          <a:xfrm>
            <a:off x="395288" y="3429000"/>
            <a:ext cx="8281987" cy="2305050"/>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Учебное пособие содержит систематическое изложение актуального материала, характеризующего современную российскую политику, проанализированную на базе современных подходов, теорий и концепций. Современная российская политика дифференцирована авторами на такие направления, как власть и ее институты, политические элиты и лидерство, политические режимы и формы правления, гражданское общество и политические партии, политическая культура и политическое сознание, социальная и этническая политика, политика демократизации и модернизации России, политика в области обеспечения национальной безопасности и прав человека. </a:t>
            </a:r>
          </a:p>
          <a:p>
            <a:pPr>
              <a:spcBef>
                <a:spcPct val="50000"/>
              </a:spcBef>
            </a:pPr>
            <a:r>
              <a:rPr lang="ru-RU" sz="1100" i="1"/>
              <a:t>Учебное пособие написано в соответствии с Государственным образовательным стандартом Российской Федерации и предназначено для студентов и аспирантов, обучающихся по политологическим специальностям. Оно будет интересно преподавателям, политологам, специалистам, занимающимся консалтингом, организацией избирательных кампаний, политикам-практикам, всем интересующимся проблемами современной российской политики.</a:t>
            </a:r>
          </a:p>
        </p:txBody>
      </p:sp>
      <p:sp>
        <p:nvSpPr>
          <p:cNvPr id="31747" name="Text Box 7"/>
          <p:cNvSpPr txBox="1">
            <a:spLocks noChangeArrowheads="1"/>
          </p:cNvSpPr>
          <p:nvPr/>
        </p:nvSpPr>
        <p:spPr bwMode="auto">
          <a:xfrm>
            <a:off x="2771775" y="1989138"/>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31748" name="Text Box 8">
            <a:hlinkClick r:id="rId3"/>
          </p:cNvPr>
          <p:cNvSpPr txBox="1">
            <a:spLocks noChangeArrowheads="1"/>
          </p:cNvSpPr>
          <p:nvPr/>
        </p:nvSpPr>
        <p:spPr bwMode="auto">
          <a:xfrm>
            <a:off x="2771775" y="2636838"/>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4"/>
              </a:rPr>
              <a:t>Отрывок</a:t>
            </a:r>
            <a:endParaRPr lang="ru-RU" b="1" i="1" dirty="0"/>
          </a:p>
        </p:txBody>
      </p:sp>
      <p:sp>
        <p:nvSpPr>
          <p:cNvPr id="31753"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31754"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31751" name="Picture 9"/>
          <p:cNvPicPr>
            <a:picLocks noChangeAspect="1" noChangeArrowheads="1"/>
          </p:cNvPicPr>
          <p:nvPr/>
        </p:nvPicPr>
        <p:blipFill>
          <a:blip r:embed="rId6" cstate="print"/>
          <a:srcRect/>
          <a:stretch>
            <a:fillRect/>
          </a:stretch>
        </p:blipFill>
        <p:spPr bwMode="auto">
          <a:xfrm>
            <a:off x="468313" y="404813"/>
            <a:ext cx="1993900" cy="2879725"/>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5"/>
          <p:cNvSpPr txBox="1">
            <a:spLocks noChangeArrowheads="1"/>
          </p:cNvSpPr>
          <p:nvPr/>
        </p:nvSpPr>
        <p:spPr bwMode="auto">
          <a:xfrm>
            <a:off x="2843213" y="476250"/>
            <a:ext cx="5905500" cy="1068388"/>
          </a:xfrm>
          <a:prstGeom prst="rect">
            <a:avLst/>
          </a:prstGeom>
          <a:noFill/>
          <a:ln w="9525">
            <a:noFill/>
            <a:miter lim="800000"/>
            <a:headEnd/>
            <a:tailEnd/>
          </a:ln>
        </p:spPr>
        <p:txBody>
          <a:bodyPr>
            <a:spAutoFit/>
          </a:bodyPr>
          <a:lstStyle/>
          <a:p>
            <a:r>
              <a:rPr lang="ru-RU" sz="1000" b="1">
                <a:latin typeface="Times New Roman" pitchFamily="18" charset="0"/>
              </a:rPr>
              <a:t>Автор: Тряпицына А. П. </a:t>
            </a:r>
          </a:p>
          <a:p>
            <a:r>
              <a:rPr lang="ru-RU" sz="1000" b="1">
                <a:latin typeface="Times New Roman" pitchFamily="18" charset="0"/>
              </a:rPr>
              <a:t>Член-корр. РАО, доктор педагогических наук, профессор, зав. кафедрой педагогики Российского государственного педагогического университета им. А.И.Герцена (г. Санкт-Петербург)</a:t>
            </a:r>
          </a:p>
          <a:p>
            <a:endParaRPr lang="ru-RU" sz="1000" b="1">
              <a:latin typeface="Times New Roman" pitchFamily="18" charset="0"/>
            </a:endParaRPr>
          </a:p>
          <a:p>
            <a:r>
              <a:rPr lang="ru-RU" sz="800" b="1"/>
              <a:t>Серия: Учебник для вузов </a:t>
            </a:r>
          </a:p>
          <a:p>
            <a:r>
              <a:rPr lang="ru-RU" sz="800" b="1"/>
              <a:t>Формат: 304 стр., 60х90/16</a:t>
            </a:r>
          </a:p>
          <a:p>
            <a:r>
              <a:rPr lang="ru-RU" sz="800" b="1"/>
              <a:t>ISBN 978-5-496-00028-4</a:t>
            </a:r>
          </a:p>
        </p:txBody>
      </p:sp>
      <p:sp>
        <p:nvSpPr>
          <p:cNvPr id="14338" name="Text Box 6"/>
          <p:cNvSpPr txBox="1">
            <a:spLocks noChangeArrowheads="1"/>
          </p:cNvSpPr>
          <p:nvPr/>
        </p:nvSpPr>
        <p:spPr bwMode="auto">
          <a:xfrm>
            <a:off x="468313" y="3716338"/>
            <a:ext cx="8280400" cy="1414462"/>
          </a:xfrm>
          <a:prstGeom prst="rect">
            <a:avLst/>
          </a:prstGeom>
          <a:solidFill>
            <a:srgbClr val="99CCFF">
              <a:alpha val="30196"/>
            </a:srgbClr>
          </a:solidFill>
          <a:ln w="3175" cap="rnd">
            <a:solidFill>
              <a:srgbClr val="99CCFF"/>
            </a:solidFill>
            <a:prstDash val="sysDot"/>
            <a:miter lim="800000"/>
            <a:headEnd/>
            <a:tailEnd/>
          </a:ln>
        </p:spPr>
        <p:txBody>
          <a:bodyPr>
            <a:spAutoFit/>
          </a:bodyPr>
          <a:lstStyle/>
          <a:p>
            <a:pPr>
              <a:spcBef>
                <a:spcPct val="50000"/>
              </a:spcBef>
            </a:pPr>
            <a:r>
              <a:rPr lang="ru-RU" sz="1200" i="1"/>
              <a:t>В учебнике раскрыты основные разделы базовой дисциплины «Педагогика», состоящей из следующих курсов: «История педагогической мысли и образования», «Педагогика школы», «Решение профессиональных задач». В книге дается исчерпывающая информация по основным категориям педагогики: обучению, воспитанию, образованию. </a:t>
            </a:r>
          </a:p>
          <a:p>
            <a:pPr>
              <a:spcBef>
                <a:spcPct val="50000"/>
              </a:spcBef>
            </a:pPr>
            <a:r>
              <a:rPr lang="ru-RU" sz="1100" i="1"/>
              <a:t>Учебник «Педагогика», предназначенный для студентов бакалавриата, полностью соответствует требованиям Федерального государственного образовательного стандарта третьего поколения, в разработке которого принимали участие авторы этого учебника.</a:t>
            </a:r>
          </a:p>
        </p:txBody>
      </p:sp>
      <p:sp>
        <p:nvSpPr>
          <p:cNvPr id="14339" name="Text Box 7"/>
          <p:cNvSpPr txBox="1">
            <a:spLocks noChangeArrowheads="1"/>
          </p:cNvSpPr>
          <p:nvPr/>
        </p:nvSpPr>
        <p:spPr bwMode="auto">
          <a:xfrm>
            <a:off x="3059113" y="1700213"/>
            <a:ext cx="1873250" cy="366712"/>
          </a:xfrm>
          <a:prstGeom prst="rect">
            <a:avLst/>
          </a:prstGeom>
          <a:noFill/>
          <a:ln w="9525">
            <a:noFill/>
            <a:miter lim="800000"/>
            <a:headEnd/>
            <a:tailEnd/>
          </a:ln>
        </p:spPr>
        <p:txBody>
          <a:bodyPr>
            <a:spAutoFit/>
          </a:bodyPr>
          <a:lstStyle/>
          <a:p>
            <a:pPr>
              <a:spcBef>
                <a:spcPct val="50000"/>
              </a:spcBef>
            </a:pPr>
            <a:endParaRPr lang="ru-RU"/>
          </a:p>
        </p:txBody>
      </p:sp>
      <p:sp>
        <p:nvSpPr>
          <p:cNvPr id="14340" name="Text Box 8"/>
          <p:cNvSpPr txBox="1">
            <a:spLocks noChangeArrowheads="1"/>
          </p:cNvSpPr>
          <p:nvPr/>
        </p:nvSpPr>
        <p:spPr bwMode="auto">
          <a:xfrm>
            <a:off x="2916238" y="1844675"/>
            <a:ext cx="1584325"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2"/>
              </a:rPr>
              <a:t>Оглавление</a:t>
            </a:r>
            <a:endParaRPr lang="ru-RU" b="1" i="1" dirty="0"/>
          </a:p>
        </p:txBody>
      </p:sp>
      <p:sp>
        <p:nvSpPr>
          <p:cNvPr id="14343" name="Text Box 9"/>
          <p:cNvSpPr txBox="1">
            <a:spLocks noChangeArrowheads="1"/>
          </p:cNvSpPr>
          <p:nvPr/>
        </p:nvSpPr>
        <p:spPr bwMode="auto">
          <a:xfrm>
            <a:off x="3059113" y="2420938"/>
            <a:ext cx="1800225" cy="366712"/>
          </a:xfrm>
          <a:prstGeom prst="rect">
            <a:avLst/>
          </a:prstGeom>
          <a:noFill/>
          <a:ln w="9525">
            <a:noFill/>
            <a:miter lim="800000"/>
            <a:headEnd/>
            <a:tailEnd/>
          </a:ln>
        </p:spPr>
        <p:txBody>
          <a:bodyPr>
            <a:spAutoFit/>
          </a:bodyPr>
          <a:lstStyle/>
          <a:p>
            <a:pPr>
              <a:spcBef>
                <a:spcPct val="50000"/>
              </a:spcBef>
            </a:pPr>
            <a:endParaRPr lang="ru-RU"/>
          </a:p>
        </p:txBody>
      </p:sp>
      <p:sp>
        <p:nvSpPr>
          <p:cNvPr id="14344" name="Text Box 10"/>
          <p:cNvSpPr txBox="1">
            <a:spLocks noChangeArrowheads="1"/>
          </p:cNvSpPr>
          <p:nvPr/>
        </p:nvSpPr>
        <p:spPr bwMode="auto">
          <a:xfrm>
            <a:off x="2987675" y="2420938"/>
            <a:ext cx="1584325" cy="366712"/>
          </a:xfrm>
          <a:prstGeom prst="rect">
            <a:avLst/>
          </a:prstGeom>
          <a:noFill/>
          <a:ln w="9525">
            <a:noFill/>
            <a:miter lim="800000"/>
            <a:headEnd/>
            <a:tailEnd/>
          </a:ln>
        </p:spPr>
        <p:txBody>
          <a:bodyPr>
            <a:spAutoFit/>
          </a:bodyPr>
          <a:lstStyle/>
          <a:p>
            <a:pPr>
              <a:spcBef>
                <a:spcPct val="50000"/>
              </a:spcBef>
            </a:pPr>
            <a:endParaRPr lang="ru-RU"/>
          </a:p>
        </p:txBody>
      </p:sp>
      <p:sp>
        <p:nvSpPr>
          <p:cNvPr id="2" name="Text Box 11"/>
          <p:cNvSpPr txBox="1">
            <a:spLocks noChangeArrowheads="1"/>
          </p:cNvSpPr>
          <p:nvPr/>
        </p:nvSpPr>
        <p:spPr bwMode="auto">
          <a:xfrm>
            <a:off x="2916238" y="2492375"/>
            <a:ext cx="1584325"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3"/>
              </a:rPr>
              <a:t>Отрывок</a:t>
            </a:r>
            <a:endParaRPr lang="ru-RU" b="1" i="1" dirty="0"/>
          </a:p>
        </p:txBody>
      </p:sp>
      <p:sp>
        <p:nvSpPr>
          <p:cNvPr id="14348" name="TextBox 9"/>
          <p:cNvSpPr txBox="1">
            <a:spLocks noChangeArrowheads="1"/>
          </p:cNvSpPr>
          <p:nvPr/>
        </p:nvSpPr>
        <p:spPr bwMode="auto">
          <a:xfrm>
            <a:off x="7667625" y="6092825"/>
            <a:ext cx="1333500" cy="579438"/>
          </a:xfrm>
          <a:prstGeom prst="rect">
            <a:avLst/>
          </a:prstGeom>
          <a:noFill/>
          <a:ln w="9525">
            <a:noFill/>
            <a:miter lim="800000"/>
            <a:headEnd/>
            <a:tailEnd/>
          </a:ln>
        </p:spPr>
        <p:txBody>
          <a:bodyPr>
            <a:spAutoFit/>
          </a:bodyPr>
          <a:lstStyle/>
          <a:p>
            <a:r>
              <a:rPr lang="ru-RU" sz="1000" b="1">
                <a:solidFill>
                  <a:schemeClr val="bg1"/>
                </a:solidFill>
                <a:latin typeface="Calibri" pitchFamily="34" charset="0"/>
              </a:rPr>
              <a:t>ПОДНИМИСЬ </a:t>
            </a:r>
          </a:p>
          <a:p>
            <a:r>
              <a:rPr lang="ru-RU" sz="1000" b="1">
                <a:solidFill>
                  <a:schemeClr val="bg1"/>
                </a:solidFill>
                <a:latin typeface="Calibri" pitchFamily="34" charset="0"/>
              </a:rPr>
              <a:t>       НА НОВЫЙ</a:t>
            </a:r>
          </a:p>
          <a:p>
            <a:r>
              <a:rPr lang="ru-RU" sz="1200" b="1">
                <a:solidFill>
                  <a:schemeClr val="bg1"/>
                </a:solidFill>
                <a:latin typeface="Calibri" pitchFamily="34" charset="0"/>
              </a:rPr>
              <a:t>           УРОВЕНЬ!</a:t>
            </a:r>
          </a:p>
        </p:txBody>
      </p:sp>
      <p:pic>
        <p:nvPicPr>
          <p:cNvPr id="14349" name="Picture 2" descr="http://www.piter.com/bitrix/templates/main/images/logo.png"/>
          <p:cNvPicPr>
            <a:picLocks noChangeAspect="1" noChangeArrowheads="1"/>
          </p:cNvPicPr>
          <p:nvPr/>
        </p:nvPicPr>
        <p:blipFill>
          <a:blip r:embed="rId4"/>
          <a:srcRect/>
          <a:stretch>
            <a:fillRect/>
          </a:stretch>
        </p:blipFill>
        <p:spPr bwMode="auto">
          <a:xfrm>
            <a:off x="179388" y="5949950"/>
            <a:ext cx="2046287" cy="908050"/>
          </a:xfrm>
          <a:prstGeom prst="rect">
            <a:avLst/>
          </a:prstGeom>
          <a:noFill/>
          <a:ln w="9525">
            <a:noFill/>
            <a:miter lim="800000"/>
            <a:headEnd/>
            <a:tailEnd/>
          </a:ln>
        </p:spPr>
      </p:pic>
      <p:pic>
        <p:nvPicPr>
          <p:cNvPr id="14346" name="Picture 12"/>
          <p:cNvPicPr>
            <a:picLocks noChangeAspect="1" noChangeArrowheads="1"/>
          </p:cNvPicPr>
          <p:nvPr/>
        </p:nvPicPr>
        <p:blipFill>
          <a:blip r:embed="rId5" cstate="print"/>
          <a:srcRect/>
          <a:stretch>
            <a:fillRect/>
          </a:stretch>
        </p:blipFill>
        <p:spPr bwMode="auto">
          <a:xfrm>
            <a:off x="539750" y="404813"/>
            <a:ext cx="2071688" cy="3024187"/>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5"/>
          <p:cNvSpPr txBox="1">
            <a:spLocks noChangeArrowheads="1"/>
          </p:cNvSpPr>
          <p:nvPr/>
        </p:nvSpPr>
        <p:spPr bwMode="auto">
          <a:xfrm>
            <a:off x="2627313" y="476250"/>
            <a:ext cx="5903912" cy="1220788"/>
          </a:xfrm>
          <a:prstGeom prst="rect">
            <a:avLst/>
          </a:prstGeom>
          <a:noFill/>
          <a:ln w="9525">
            <a:noFill/>
            <a:miter lim="800000"/>
            <a:headEnd/>
            <a:tailEnd/>
          </a:ln>
        </p:spPr>
        <p:txBody>
          <a:bodyPr>
            <a:spAutoFit/>
          </a:bodyPr>
          <a:lstStyle/>
          <a:p>
            <a:r>
              <a:rPr lang="ru-RU" sz="1000" b="1">
                <a:latin typeface="Times New Roman" pitchFamily="18" charset="0"/>
              </a:rPr>
              <a:t>Авторы: Драч Г. В., Королев В. К., Штомпель Л. А., Штомпель О. М. </a:t>
            </a:r>
          </a:p>
          <a:p>
            <a:r>
              <a:rPr lang="ru-RU" sz="1000" b="1">
                <a:latin typeface="Times New Roman" pitchFamily="18" charset="0"/>
              </a:rPr>
              <a:t>Драч Г. В. - специалист по культурологии, истории философии, доктор философских наук, профессор, заведующий кафедрой теории культуры, этики и эстетики Ростовского государственного университета.</a:t>
            </a:r>
          </a:p>
          <a:p>
            <a:endParaRPr lang="ru-RU" sz="1000" b="1">
              <a:latin typeface="Times New Roman" pitchFamily="18" charset="0"/>
            </a:endParaRPr>
          </a:p>
          <a:p>
            <a:r>
              <a:rPr lang="ru-RU" sz="800" b="1"/>
              <a:t>Серия: Учебник для вузов </a:t>
            </a:r>
          </a:p>
          <a:p>
            <a:r>
              <a:rPr lang="ru-RU" sz="800" b="1"/>
              <a:t>Формат: 384 стр., 60х90/16</a:t>
            </a:r>
          </a:p>
          <a:p>
            <a:r>
              <a:rPr lang="ru-RU" sz="800" b="1"/>
              <a:t>ISBN 978-5-496-00022-2</a:t>
            </a:r>
          </a:p>
        </p:txBody>
      </p:sp>
      <p:sp>
        <p:nvSpPr>
          <p:cNvPr id="32770" name="Text Box 6"/>
          <p:cNvSpPr txBox="1">
            <a:spLocks noChangeArrowheads="1"/>
          </p:cNvSpPr>
          <p:nvPr/>
        </p:nvSpPr>
        <p:spPr bwMode="auto">
          <a:xfrm>
            <a:off x="468313" y="3357563"/>
            <a:ext cx="8280400" cy="2249487"/>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Учебник представляет собой изложение ключевых тем курса по культурологии для студентов высших учебных заведений. В нем выделены основные понятия и термины культурологии, ее ведущие школы и концепции, развернута широкая панорама реализации культуры в истории человечества; дается обширный очерк становления и развития отечественной культуры. Издание построено по стандартам кредитно-модульной системы обучения в соответствии с требованиями Болонского процесса. Особенностью данного издания является и то, что в нем реализован семиотический подход к пониманию культуры. Этот подход позволяет рассмотреть культуру как совокупность текстов, в которых закодированы основные ценности, значения и смыслы культуры. К каждой теме курса предлагаются вопросы, глоссарий, основная и дополнительная литература. </a:t>
            </a:r>
          </a:p>
          <a:p>
            <a:pPr>
              <a:spcBef>
                <a:spcPct val="50000"/>
              </a:spcBef>
            </a:pPr>
            <a:r>
              <a:rPr lang="ru-RU" sz="1100" i="1"/>
              <a:t>Учебник соответствует Государственному образовательному стандарту третьего поколения и имеет гриф НМС. </a:t>
            </a:r>
          </a:p>
          <a:p>
            <a:pPr>
              <a:spcBef>
                <a:spcPct val="50000"/>
              </a:spcBef>
            </a:pPr>
            <a:r>
              <a:rPr lang="ru-RU" sz="1100" i="1"/>
              <a:t>Книга предназначена для студентов различных специальностей, изучающих культурологию.</a:t>
            </a:r>
          </a:p>
        </p:txBody>
      </p:sp>
      <p:sp>
        <p:nvSpPr>
          <p:cNvPr id="32771" name="Text Box 7"/>
          <p:cNvSpPr txBox="1">
            <a:spLocks noChangeArrowheads="1"/>
          </p:cNvSpPr>
          <p:nvPr/>
        </p:nvSpPr>
        <p:spPr bwMode="auto">
          <a:xfrm>
            <a:off x="2771775" y="1916113"/>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32772" name="Text Box 8">
            <a:hlinkClick r:id="rId3"/>
          </p:cNvPr>
          <p:cNvSpPr txBox="1">
            <a:spLocks noChangeArrowheads="1"/>
          </p:cNvSpPr>
          <p:nvPr/>
        </p:nvSpPr>
        <p:spPr bwMode="auto">
          <a:xfrm>
            <a:off x="2771775" y="2636838"/>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a:hlinkClick r:id="rId4"/>
              </a:rPr>
              <a:t>Отрывок</a:t>
            </a:r>
            <a:endParaRPr lang="ru-RU" b="1" i="1"/>
          </a:p>
        </p:txBody>
      </p:sp>
      <p:sp>
        <p:nvSpPr>
          <p:cNvPr id="32777"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32778"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32775" name="Picture 9"/>
          <p:cNvPicPr>
            <a:picLocks noChangeAspect="1" noChangeArrowheads="1"/>
          </p:cNvPicPr>
          <p:nvPr/>
        </p:nvPicPr>
        <p:blipFill>
          <a:blip r:embed="rId6" cstate="print"/>
          <a:srcRect/>
          <a:stretch>
            <a:fillRect/>
          </a:stretch>
        </p:blipFill>
        <p:spPr bwMode="auto">
          <a:xfrm>
            <a:off x="539750" y="476250"/>
            <a:ext cx="1928813" cy="2736850"/>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5"/>
          <p:cNvSpPr txBox="1">
            <a:spLocks noChangeArrowheads="1"/>
          </p:cNvSpPr>
          <p:nvPr/>
        </p:nvSpPr>
        <p:spPr bwMode="auto">
          <a:xfrm>
            <a:off x="2627313" y="476250"/>
            <a:ext cx="5903912" cy="1220788"/>
          </a:xfrm>
          <a:prstGeom prst="rect">
            <a:avLst/>
          </a:prstGeom>
          <a:noFill/>
          <a:ln w="9525">
            <a:noFill/>
            <a:miter lim="800000"/>
            <a:headEnd/>
            <a:tailEnd/>
          </a:ln>
        </p:spPr>
        <p:txBody>
          <a:bodyPr>
            <a:spAutoFit/>
          </a:bodyPr>
          <a:lstStyle/>
          <a:p>
            <a:r>
              <a:rPr lang="ru-RU" sz="1000" b="1">
                <a:latin typeface="Times New Roman" pitchFamily="18" charset="0"/>
              </a:rPr>
              <a:t>Автор: Марков Б. В. </a:t>
            </a:r>
          </a:p>
          <a:p>
            <a:r>
              <a:rPr lang="ru-RU" sz="1000" b="1">
                <a:latin typeface="Times New Roman" pitchFamily="18" charset="0"/>
              </a:rPr>
              <a:t>Доктор философских наук, профессор заведующий кафедрой онтологии и теории познания философской антропологии философского факультета Санкт-Петербургского Государственного Университета.</a:t>
            </a:r>
          </a:p>
          <a:p>
            <a:endParaRPr lang="ru-RU" sz="1000" b="1">
              <a:latin typeface="Times New Roman" pitchFamily="18" charset="0"/>
            </a:endParaRPr>
          </a:p>
          <a:p>
            <a:r>
              <a:rPr lang="ru-RU" sz="800" b="1"/>
              <a:t>Серия: Учебник для вузов </a:t>
            </a:r>
          </a:p>
          <a:p>
            <a:r>
              <a:rPr lang="ru-RU" sz="800" b="1"/>
              <a:t>Формат: 432 стр., 60х90/16</a:t>
            </a:r>
          </a:p>
          <a:p>
            <a:r>
              <a:rPr lang="ru-RU" sz="800" b="1"/>
              <a:t>ISBN 978-5-496-00096-3</a:t>
            </a:r>
          </a:p>
        </p:txBody>
      </p:sp>
      <p:sp>
        <p:nvSpPr>
          <p:cNvPr id="33794" name="Text Box 6"/>
          <p:cNvSpPr txBox="1">
            <a:spLocks noChangeArrowheads="1"/>
          </p:cNvSpPr>
          <p:nvPr/>
        </p:nvSpPr>
        <p:spPr bwMode="auto">
          <a:xfrm>
            <a:off x="468313" y="3500438"/>
            <a:ext cx="8280400" cy="1631950"/>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Учебник представляет собой систематическое изложение курса философии. В нем последовательно излагается история философии с древних времен до современности и рассматриваются основные направления и самые важные вопросы философии XX – начала XXI в. Подробно раскрывается содержание важнейших философских понятий – бытия, человека, сознания. Отдельные главы учебника посвящены: философии языка и коммуникации, теории познания, философии и методологии науки, философии истории, социально-политической философии, а также философскому осмыслению вопросов личности, права, гуманизма, культуры, творчества. </a:t>
            </a:r>
          </a:p>
          <a:p>
            <a:pPr>
              <a:spcBef>
                <a:spcPct val="50000"/>
              </a:spcBef>
            </a:pPr>
            <a:r>
              <a:rPr lang="ru-RU" sz="1100" i="1"/>
              <a:t>Учебник соответствует государственному образовательному стандарту третьего поколения и имеет гриф УМО.</a:t>
            </a:r>
          </a:p>
        </p:txBody>
      </p:sp>
      <p:sp>
        <p:nvSpPr>
          <p:cNvPr id="33795" name="Text Box 7"/>
          <p:cNvSpPr txBox="1">
            <a:spLocks noChangeArrowheads="1"/>
          </p:cNvSpPr>
          <p:nvPr/>
        </p:nvSpPr>
        <p:spPr bwMode="auto">
          <a:xfrm>
            <a:off x="2771775" y="1916113"/>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33796" name="Text Box 8">
            <a:hlinkClick r:id="rId3"/>
          </p:cNvPr>
          <p:cNvSpPr txBox="1">
            <a:spLocks noChangeArrowheads="1"/>
          </p:cNvSpPr>
          <p:nvPr/>
        </p:nvSpPr>
        <p:spPr bwMode="auto">
          <a:xfrm>
            <a:off x="2771775" y="2636838"/>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4"/>
              </a:rPr>
              <a:t>Отрывок</a:t>
            </a:r>
            <a:endParaRPr lang="ru-RU" b="1" i="1" dirty="0"/>
          </a:p>
        </p:txBody>
      </p:sp>
      <p:sp>
        <p:nvSpPr>
          <p:cNvPr id="33801"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33802"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33799" name="Picture 9"/>
          <p:cNvPicPr>
            <a:picLocks noChangeAspect="1" noChangeArrowheads="1"/>
          </p:cNvPicPr>
          <p:nvPr/>
        </p:nvPicPr>
        <p:blipFill>
          <a:blip r:embed="rId6" cstate="print"/>
          <a:srcRect/>
          <a:stretch>
            <a:fillRect/>
          </a:stretch>
        </p:blipFill>
        <p:spPr bwMode="auto">
          <a:xfrm>
            <a:off x="539750" y="476250"/>
            <a:ext cx="1895475" cy="2736850"/>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34818" name="Picture 2" descr="http://www.piter.com/bitrix/templates/main/images/logo.png"/>
          <p:cNvPicPr>
            <a:picLocks noChangeAspect="1" noChangeArrowheads="1"/>
          </p:cNvPicPr>
          <p:nvPr/>
        </p:nvPicPr>
        <p:blipFill>
          <a:blip r:embed="rId2"/>
          <a:srcRect/>
          <a:stretch>
            <a:fillRect/>
          </a:stretch>
        </p:blipFill>
        <p:spPr bwMode="auto">
          <a:xfrm>
            <a:off x="179388" y="5949950"/>
            <a:ext cx="2046287" cy="908050"/>
          </a:xfrm>
          <a:prstGeom prst="rect">
            <a:avLst/>
          </a:prstGeom>
          <a:noFill/>
          <a:ln w="9525">
            <a:noFill/>
            <a:miter lim="800000"/>
            <a:headEnd/>
            <a:tailEnd/>
          </a:ln>
        </p:spPr>
      </p:pic>
      <p:sp>
        <p:nvSpPr>
          <p:cNvPr id="34819" name="Text Box 9"/>
          <p:cNvSpPr txBox="1">
            <a:spLocks noChangeArrowheads="1"/>
          </p:cNvSpPr>
          <p:nvPr/>
        </p:nvSpPr>
        <p:spPr bwMode="auto">
          <a:xfrm>
            <a:off x="755650" y="2133600"/>
            <a:ext cx="7704138" cy="685800"/>
          </a:xfrm>
          <a:prstGeom prst="rect">
            <a:avLst/>
          </a:prstGeom>
          <a:noFill/>
          <a:ln w="9525">
            <a:noFill/>
            <a:miter lim="800000"/>
            <a:headEnd/>
            <a:tailEnd/>
          </a:ln>
        </p:spPr>
        <p:txBody>
          <a:bodyPr>
            <a:spAutoFit/>
          </a:bodyPr>
          <a:lstStyle/>
          <a:p>
            <a:pPr algn="ctr">
              <a:spcBef>
                <a:spcPct val="50000"/>
              </a:spcBef>
            </a:pPr>
            <a:r>
              <a:rPr lang="ru-RU" b="1"/>
              <a:t>КОНТАКТЫ ИД «ПИТЕР» </a:t>
            </a:r>
          </a:p>
          <a:p>
            <a:pPr algn="ctr">
              <a:spcBef>
                <a:spcPct val="50000"/>
              </a:spcBef>
            </a:pPr>
            <a:r>
              <a:rPr lang="ru-RU" sz="1400"/>
              <a:t>(филиал в Екатеринбурге):</a:t>
            </a:r>
          </a:p>
        </p:txBody>
      </p:sp>
      <p:sp>
        <p:nvSpPr>
          <p:cNvPr id="34820" name="Text Box 10"/>
          <p:cNvSpPr txBox="1">
            <a:spLocks noChangeArrowheads="1"/>
          </p:cNvSpPr>
          <p:nvPr/>
        </p:nvSpPr>
        <p:spPr bwMode="auto">
          <a:xfrm>
            <a:off x="755650" y="2997200"/>
            <a:ext cx="7777163" cy="2200275"/>
          </a:xfrm>
          <a:prstGeom prst="rect">
            <a:avLst/>
          </a:prstGeom>
          <a:solidFill>
            <a:srgbClr val="99CCFF">
              <a:alpha val="20000"/>
            </a:srgbClr>
          </a:solidFill>
          <a:ln w="3175" cap="rnd">
            <a:solidFill>
              <a:srgbClr val="00CCFF"/>
            </a:solidFill>
            <a:prstDash val="sysDot"/>
            <a:miter lim="800000"/>
            <a:headEnd/>
            <a:tailEnd/>
          </a:ln>
        </p:spPr>
        <p:txBody>
          <a:bodyPr>
            <a:spAutoFit/>
          </a:bodyPr>
          <a:lstStyle/>
          <a:p>
            <a:r>
              <a:rPr lang="ru-RU"/>
              <a:t>Россия, г. Екатеринбург, ул. Бебеля, д. 11а </a:t>
            </a:r>
          </a:p>
          <a:p>
            <a:r>
              <a:rPr lang="ru-RU"/>
              <a:t>тел., факс: (343) 263-26-83, 378-98-41</a:t>
            </a:r>
            <a:endParaRPr lang="en-GB"/>
          </a:p>
          <a:p>
            <a:r>
              <a:rPr lang="ru-RU"/>
              <a:t>Моб: 908-92-808-07</a:t>
            </a:r>
          </a:p>
          <a:p>
            <a:r>
              <a:rPr lang="ru-RU"/>
              <a:t>Зайдуллина Ирина (менеджер по работе с библиотеками)</a:t>
            </a:r>
          </a:p>
          <a:p>
            <a:r>
              <a:rPr lang="ru-RU"/>
              <a:t>e-mail: </a:t>
            </a:r>
            <a:r>
              <a:rPr lang="en-GB">
                <a:hlinkClick r:id="rId3"/>
              </a:rPr>
              <a:t>vuz@ekat.piter.com</a:t>
            </a:r>
            <a:endParaRPr lang="en-GB"/>
          </a:p>
          <a:p>
            <a:r>
              <a:rPr lang="en-GB"/>
              <a:t>skype: ekat.manager</a:t>
            </a:r>
          </a:p>
          <a:p>
            <a:r>
              <a:rPr lang="en-GB"/>
              <a:t>ISQ: 357171439</a:t>
            </a:r>
            <a:endParaRPr lang="ru-RU"/>
          </a:p>
          <a:p>
            <a:r>
              <a:rPr lang="ru-RU" sz="1200"/>
              <a:t>Сайт: </a:t>
            </a:r>
            <a:r>
              <a:rPr lang="en-GB" sz="1200"/>
              <a:t>www.piter.com</a:t>
            </a:r>
            <a:endParaRPr lang="ru-RU" sz="1200"/>
          </a:p>
        </p:txBody>
      </p:sp>
      <p:sp>
        <p:nvSpPr>
          <p:cNvPr id="34821" name="Text Box 11"/>
          <p:cNvSpPr txBox="1">
            <a:spLocks noChangeArrowheads="1"/>
          </p:cNvSpPr>
          <p:nvPr/>
        </p:nvSpPr>
        <p:spPr bwMode="auto">
          <a:xfrm>
            <a:off x="1042988" y="404813"/>
            <a:ext cx="7416800" cy="1192212"/>
          </a:xfrm>
          <a:prstGeom prst="rect">
            <a:avLst/>
          </a:prstGeom>
          <a:noFill/>
          <a:ln w="9525">
            <a:noFill/>
            <a:miter lim="800000"/>
            <a:headEnd/>
            <a:tailEnd/>
          </a:ln>
        </p:spPr>
        <p:txBody>
          <a:bodyPr>
            <a:spAutoFit/>
          </a:bodyPr>
          <a:lstStyle/>
          <a:p>
            <a:pPr algn="ctr">
              <a:spcBef>
                <a:spcPct val="50000"/>
              </a:spcBef>
            </a:pPr>
            <a:r>
              <a:rPr lang="ru-RU"/>
              <a:t>ЗАКАЗ НА КОЛИЧЕСТВО ЭКЗЕМПЛЯРОВ </a:t>
            </a:r>
          </a:p>
          <a:p>
            <a:pPr algn="ctr">
              <a:spcBef>
                <a:spcPct val="50000"/>
              </a:spcBef>
            </a:pPr>
            <a:r>
              <a:rPr lang="ru-RU"/>
              <a:t>ЛЮБОГО УЧЕБНИКА ИЗ ДАННОЙ ВЫСТАВКИ </a:t>
            </a:r>
          </a:p>
          <a:p>
            <a:pPr algn="ctr">
              <a:spcBef>
                <a:spcPct val="50000"/>
              </a:spcBef>
            </a:pPr>
            <a:r>
              <a:rPr lang="ru-RU"/>
              <a:t>МОЖНО ОФОРМИТЬ В БИБЛИОТЕКЕ ВАШЕГО ВУЗА</a:t>
            </a:r>
          </a:p>
        </p:txBody>
      </p:sp>
      <p:sp>
        <p:nvSpPr>
          <p:cNvPr id="34822" name="Text Box 12"/>
          <p:cNvSpPr txBox="1">
            <a:spLocks noChangeArrowheads="1"/>
          </p:cNvSpPr>
          <p:nvPr/>
        </p:nvSpPr>
        <p:spPr bwMode="auto">
          <a:xfrm>
            <a:off x="3276600" y="5538828"/>
            <a:ext cx="2590800" cy="258270"/>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spcBef>
                <a:spcPct val="50000"/>
              </a:spcBef>
              <a:defRPr/>
            </a:pPr>
            <a:r>
              <a:rPr lang="ru-RU" sz="1200" b="1" i="1" dirty="0">
                <a:hlinkClick r:id="rId3"/>
              </a:rPr>
              <a:t>ОТПРАВИТЬ ЗАПРОС ПРАЙСА</a:t>
            </a:r>
            <a:endParaRPr lang="ru-RU" sz="1200"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5"/>
          <p:cNvSpPr txBox="1">
            <a:spLocks noChangeArrowheads="1"/>
          </p:cNvSpPr>
          <p:nvPr/>
        </p:nvSpPr>
        <p:spPr bwMode="auto">
          <a:xfrm>
            <a:off x="2843213" y="476250"/>
            <a:ext cx="5905500" cy="1220788"/>
          </a:xfrm>
          <a:prstGeom prst="rect">
            <a:avLst/>
          </a:prstGeom>
          <a:noFill/>
          <a:ln w="9525">
            <a:noFill/>
            <a:miter lim="800000"/>
            <a:headEnd/>
            <a:tailEnd/>
          </a:ln>
        </p:spPr>
        <p:txBody>
          <a:bodyPr>
            <a:spAutoFit/>
          </a:bodyPr>
          <a:lstStyle/>
          <a:p>
            <a:r>
              <a:rPr lang="ru-RU" sz="1000" b="1">
                <a:latin typeface="Times New Roman" pitchFamily="18" charset="0"/>
              </a:rPr>
              <a:t>Авторы: Гогоберидзе А. Г., Солнцева О. В. </a:t>
            </a:r>
          </a:p>
          <a:p>
            <a:r>
              <a:rPr lang="ru-RU" sz="1000" b="1">
                <a:latin typeface="Times New Roman" pitchFamily="18" charset="0"/>
              </a:rPr>
              <a:t>Гогоберидзе А.Г. - доктор педагогических наук, профессор, заведующая кафедрой дошкольной педагогики,  Российский государственный педагогический университет им. А. И. Герцена (г. Санкт-Петербург)</a:t>
            </a:r>
          </a:p>
          <a:p>
            <a:endParaRPr lang="ru-RU" sz="1000" b="1">
              <a:latin typeface="Times New Roman" pitchFamily="18" charset="0"/>
            </a:endParaRPr>
          </a:p>
          <a:p>
            <a:r>
              <a:rPr lang="ru-RU" sz="800" b="1"/>
              <a:t>Серия: Учебник для вузов </a:t>
            </a:r>
          </a:p>
          <a:p>
            <a:r>
              <a:rPr lang="ru-RU" sz="800" b="1"/>
              <a:t>Формат: 464 стр., 60х90/16</a:t>
            </a:r>
          </a:p>
          <a:p>
            <a:r>
              <a:rPr lang="ru-RU" sz="800" b="1"/>
              <a:t>ISBN 978-5-496-00013-0</a:t>
            </a:r>
          </a:p>
        </p:txBody>
      </p:sp>
      <p:sp>
        <p:nvSpPr>
          <p:cNvPr id="15362" name="Text Box 6"/>
          <p:cNvSpPr txBox="1">
            <a:spLocks noChangeArrowheads="1"/>
          </p:cNvSpPr>
          <p:nvPr/>
        </p:nvSpPr>
        <p:spPr bwMode="auto">
          <a:xfrm>
            <a:off x="468313" y="3716338"/>
            <a:ext cx="8280400" cy="1597025"/>
          </a:xfrm>
          <a:prstGeom prst="rect">
            <a:avLst/>
          </a:prstGeom>
          <a:solidFill>
            <a:srgbClr val="99CCFF">
              <a:alpha val="30196"/>
            </a:srgbClr>
          </a:solidFill>
          <a:ln w="3175" cap="rnd">
            <a:solidFill>
              <a:srgbClr val="99CCFF"/>
            </a:solidFill>
            <a:prstDash val="sysDot"/>
            <a:miter lim="800000"/>
            <a:headEnd/>
            <a:tailEnd/>
          </a:ln>
        </p:spPr>
        <p:txBody>
          <a:bodyPr>
            <a:spAutoFit/>
          </a:bodyPr>
          <a:lstStyle/>
          <a:p>
            <a:pPr>
              <a:spcBef>
                <a:spcPct val="50000"/>
              </a:spcBef>
            </a:pPr>
            <a:r>
              <a:rPr lang="ru-RU" sz="1200" i="1"/>
              <a:t>В учебнике раскрыты научные и методические достижения в области современной теории и практики дошкольного образования, психолого-педагогической науки в целом. Структура учебника и характер изложения материала позволяют студенту самостоятельно включаться в процесс педагогического самообразования и оценивать собственные достижения; помогают преподавателю организовывать учебную деятельность студентов. </a:t>
            </a:r>
          </a:p>
          <a:p>
            <a:pPr>
              <a:spcBef>
                <a:spcPct val="50000"/>
              </a:spcBef>
            </a:pPr>
            <a:r>
              <a:rPr lang="ru-RU" sz="1100" i="1"/>
              <a:t>Учебник предназначен для студентов педагогических вузов и написан в полном соответствии с требованиями Государственного образовательного стандарта третьего поколения и имеет гриф УМО по направлению подготовки бакалавров «Педагогическое образование».</a:t>
            </a:r>
          </a:p>
        </p:txBody>
      </p:sp>
      <p:sp>
        <p:nvSpPr>
          <p:cNvPr id="15363" name="Text Box 7"/>
          <p:cNvSpPr txBox="1">
            <a:spLocks noChangeArrowheads="1"/>
          </p:cNvSpPr>
          <p:nvPr/>
        </p:nvSpPr>
        <p:spPr bwMode="auto">
          <a:xfrm>
            <a:off x="3059113" y="1700213"/>
            <a:ext cx="1873250" cy="366712"/>
          </a:xfrm>
          <a:prstGeom prst="rect">
            <a:avLst/>
          </a:prstGeom>
          <a:noFill/>
          <a:ln w="9525">
            <a:noFill/>
            <a:miter lim="800000"/>
            <a:headEnd/>
            <a:tailEnd/>
          </a:ln>
        </p:spPr>
        <p:txBody>
          <a:bodyPr>
            <a:spAutoFit/>
          </a:bodyPr>
          <a:lstStyle/>
          <a:p>
            <a:pPr>
              <a:spcBef>
                <a:spcPct val="50000"/>
              </a:spcBef>
            </a:pPr>
            <a:endParaRPr lang="ru-RU"/>
          </a:p>
        </p:txBody>
      </p:sp>
      <p:sp>
        <p:nvSpPr>
          <p:cNvPr id="15364" name="Text Box 8"/>
          <p:cNvSpPr txBox="1">
            <a:spLocks noChangeArrowheads="1"/>
          </p:cNvSpPr>
          <p:nvPr/>
        </p:nvSpPr>
        <p:spPr bwMode="auto">
          <a:xfrm>
            <a:off x="2916238" y="1844675"/>
            <a:ext cx="1584325"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2"/>
              </a:rPr>
              <a:t>Оглавление</a:t>
            </a:r>
            <a:endParaRPr lang="ru-RU" b="1" i="1" dirty="0"/>
          </a:p>
        </p:txBody>
      </p:sp>
      <p:sp>
        <p:nvSpPr>
          <p:cNvPr id="15367" name="Text Box 9"/>
          <p:cNvSpPr txBox="1">
            <a:spLocks noChangeArrowheads="1"/>
          </p:cNvSpPr>
          <p:nvPr/>
        </p:nvSpPr>
        <p:spPr bwMode="auto">
          <a:xfrm>
            <a:off x="3059113" y="2420938"/>
            <a:ext cx="1800225" cy="366712"/>
          </a:xfrm>
          <a:prstGeom prst="rect">
            <a:avLst/>
          </a:prstGeom>
          <a:noFill/>
          <a:ln w="9525">
            <a:noFill/>
            <a:miter lim="800000"/>
            <a:headEnd/>
            <a:tailEnd/>
          </a:ln>
        </p:spPr>
        <p:txBody>
          <a:bodyPr>
            <a:spAutoFit/>
          </a:bodyPr>
          <a:lstStyle/>
          <a:p>
            <a:pPr>
              <a:spcBef>
                <a:spcPct val="50000"/>
              </a:spcBef>
            </a:pPr>
            <a:endParaRPr lang="ru-RU"/>
          </a:p>
        </p:txBody>
      </p:sp>
      <p:sp>
        <p:nvSpPr>
          <p:cNvPr id="15368" name="Text Box 10"/>
          <p:cNvSpPr txBox="1">
            <a:spLocks noChangeArrowheads="1"/>
          </p:cNvSpPr>
          <p:nvPr/>
        </p:nvSpPr>
        <p:spPr bwMode="auto">
          <a:xfrm>
            <a:off x="2987675" y="2420938"/>
            <a:ext cx="1584325" cy="366712"/>
          </a:xfrm>
          <a:prstGeom prst="rect">
            <a:avLst/>
          </a:prstGeom>
          <a:noFill/>
          <a:ln w="9525">
            <a:noFill/>
            <a:miter lim="800000"/>
            <a:headEnd/>
            <a:tailEnd/>
          </a:ln>
        </p:spPr>
        <p:txBody>
          <a:bodyPr>
            <a:spAutoFit/>
          </a:bodyPr>
          <a:lstStyle/>
          <a:p>
            <a:pPr>
              <a:spcBef>
                <a:spcPct val="50000"/>
              </a:spcBef>
            </a:pPr>
            <a:endParaRPr lang="ru-RU"/>
          </a:p>
        </p:txBody>
      </p:sp>
      <p:sp>
        <p:nvSpPr>
          <p:cNvPr id="2" name="Text Box 11"/>
          <p:cNvSpPr txBox="1">
            <a:spLocks noChangeArrowheads="1"/>
          </p:cNvSpPr>
          <p:nvPr/>
        </p:nvSpPr>
        <p:spPr bwMode="auto">
          <a:xfrm>
            <a:off x="2916238" y="2492375"/>
            <a:ext cx="1584325"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a:hlinkClick r:id="rId3"/>
              </a:rPr>
              <a:t>Отрывок</a:t>
            </a:r>
            <a:endParaRPr lang="ru-RU" b="1" i="1"/>
          </a:p>
        </p:txBody>
      </p:sp>
      <p:sp>
        <p:nvSpPr>
          <p:cNvPr id="15372" name="TextBox 9"/>
          <p:cNvSpPr txBox="1">
            <a:spLocks noChangeArrowheads="1"/>
          </p:cNvSpPr>
          <p:nvPr/>
        </p:nvSpPr>
        <p:spPr bwMode="auto">
          <a:xfrm>
            <a:off x="7667625" y="6092825"/>
            <a:ext cx="1333500" cy="579438"/>
          </a:xfrm>
          <a:prstGeom prst="rect">
            <a:avLst/>
          </a:prstGeom>
          <a:noFill/>
          <a:ln w="9525">
            <a:noFill/>
            <a:miter lim="800000"/>
            <a:headEnd/>
            <a:tailEnd/>
          </a:ln>
        </p:spPr>
        <p:txBody>
          <a:bodyPr>
            <a:spAutoFit/>
          </a:bodyPr>
          <a:lstStyle/>
          <a:p>
            <a:r>
              <a:rPr lang="ru-RU" sz="1000" b="1">
                <a:solidFill>
                  <a:schemeClr val="bg1"/>
                </a:solidFill>
                <a:latin typeface="Calibri" pitchFamily="34" charset="0"/>
              </a:rPr>
              <a:t>ПОДНИМИСЬ </a:t>
            </a:r>
          </a:p>
          <a:p>
            <a:r>
              <a:rPr lang="ru-RU" sz="1000" b="1">
                <a:solidFill>
                  <a:schemeClr val="bg1"/>
                </a:solidFill>
                <a:latin typeface="Calibri" pitchFamily="34" charset="0"/>
              </a:rPr>
              <a:t>       НА НОВЫЙ</a:t>
            </a:r>
          </a:p>
          <a:p>
            <a:r>
              <a:rPr lang="ru-RU" sz="1200" b="1">
                <a:solidFill>
                  <a:schemeClr val="bg1"/>
                </a:solidFill>
                <a:latin typeface="Calibri" pitchFamily="34" charset="0"/>
              </a:rPr>
              <a:t>           УРОВЕНЬ!</a:t>
            </a:r>
          </a:p>
        </p:txBody>
      </p:sp>
      <p:pic>
        <p:nvPicPr>
          <p:cNvPr id="15373" name="Picture 2" descr="http://www.piter.com/bitrix/templates/main/images/logo.png"/>
          <p:cNvPicPr>
            <a:picLocks noChangeAspect="1" noChangeArrowheads="1"/>
          </p:cNvPicPr>
          <p:nvPr/>
        </p:nvPicPr>
        <p:blipFill>
          <a:blip r:embed="rId4"/>
          <a:srcRect/>
          <a:stretch>
            <a:fillRect/>
          </a:stretch>
        </p:blipFill>
        <p:spPr bwMode="auto">
          <a:xfrm>
            <a:off x="179388" y="5949950"/>
            <a:ext cx="2046287" cy="908050"/>
          </a:xfrm>
          <a:prstGeom prst="rect">
            <a:avLst/>
          </a:prstGeom>
          <a:noFill/>
          <a:ln w="9525">
            <a:noFill/>
            <a:miter lim="800000"/>
            <a:headEnd/>
            <a:tailEnd/>
          </a:ln>
        </p:spPr>
      </p:pic>
      <p:pic>
        <p:nvPicPr>
          <p:cNvPr id="15370" name="Picture 12"/>
          <p:cNvPicPr>
            <a:picLocks noChangeAspect="1" noChangeArrowheads="1"/>
          </p:cNvPicPr>
          <p:nvPr/>
        </p:nvPicPr>
        <p:blipFill>
          <a:blip r:embed="rId5" cstate="print"/>
          <a:srcRect/>
          <a:stretch>
            <a:fillRect/>
          </a:stretch>
        </p:blipFill>
        <p:spPr bwMode="auto">
          <a:xfrm>
            <a:off x="539750" y="404813"/>
            <a:ext cx="2106613" cy="3024187"/>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2843213" y="404813"/>
            <a:ext cx="5832475" cy="1220787"/>
          </a:xfrm>
          <a:prstGeom prst="rect">
            <a:avLst/>
          </a:prstGeom>
          <a:noFill/>
          <a:ln w="9525">
            <a:noFill/>
            <a:miter lim="800000"/>
            <a:headEnd/>
            <a:tailEnd/>
          </a:ln>
        </p:spPr>
        <p:txBody>
          <a:bodyPr>
            <a:spAutoFit/>
          </a:bodyPr>
          <a:lstStyle/>
          <a:p>
            <a:r>
              <a:rPr lang="ru-RU" sz="1000" b="1">
                <a:latin typeface="Times New Roman" pitchFamily="18" charset="0"/>
              </a:rPr>
              <a:t>Авторы: Бордовская Н. В., Розум С. И. </a:t>
            </a:r>
          </a:p>
          <a:p>
            <a:r>
              <a:rPr lang="ru-RU" sz="1000" b="1">
                <a:latin typeface="Times New Roman" pitchFamily="18" charset="0"/>
              </a:rPr>
              <a:t>Бордовская Н. В. — член-корреспондент Российской академии образования, доктор педагогических наук, профессор, заведующая кафедрой психологии и педагогики личностного и профессионального развития Санкт-Петербургского государственного университета. </a:t>
            </a:r>
          </a:p>
          <a:p>
            <a:endParaRPr lang="ru-RU" sz="1000" b="1">
              <a:latin typeface="Times New Roman" pitchFamily="18" charset="0"/>
            </a:endParaRPr>
          </a:p>
          <a:p>
            <a:r>
              <a:rPr lang="ru-RU" sz="800" b="1"/>
              <a:t>Серия: Учебник для вузов </a:t>
            </a:r>
          </a:p>
          <a:p>
            <a:r>
              <a:rPr lang="ru-RU" sz="800" b="1"/>
              <a:t>Формат: 624 стр., 70х100/16</a:t>
            </a:r>
          </a:p>
          <a:p>
            <a:r>
              <a:rPr lang="ru-RU" sz="800" b="1"/>
              <a:t>ISBN 978-5-459-00453-3</a:t>
            </a:r>
          </a:p>
        </p:txBody>
      </p:sp>
      <p:sp>
        <p:nvSpPr>
          <p:cNvPr id="16386" name="Text Box 6"/>
          <p:cNvSpPr txBox="1">
            <a:spLocks noChangeArrowheads="1"/>
          </p:cNvSpPr>
          <p:nvPr/>
        </p:nvSpPr>
        <p:spPr bwMode="auto">
          <a:xfrm>
            <a:off x="468313" y="3429000"/>
            <a:ext cx="8208962" cy="2628900"/>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r>
              <a:rPr lang="ru-RU" sz="1200" i="1"/>
              <a:t>Настоящее издание представляет собой новый учебник по дисциплине «Психология и педагогика» для непрофильных факультетов высших учебных заведений. Новый подход к содержательному наполнению учебника, а также к структурированию материала обусловлен переходом отечественного высшего образования на двухступенчатую модель обучения. Разнообразие затронутых в учебнике тем должно способствовать максимальному развитию соответствующих компетенций в области психологии и педагогики. Связь теории с практикой подкреплена не только демонстрацией взаимного проникновения двух дисциплин, но и большим количеством иллюстративных примеров и практических заданий. Освоение представленного в учебнике материала позволит более эффективно справляться с проблемами в ситуациях обучения, в ходе самостоятельной образовательной или профессиональной деятельности, при принятии решений в условиях неопределенности и разрешении конфликтов, выборе способов влияния и общения в образовательной, семейной или профессиональной среде. </a:t>
            </a:r>
          </a:p>
          <a:p>
            <a:endParaRPr lang="ru-RU" sz="1200" i="1"/>
          </a:p>
          <a:p>
            <a:r>
              <a:rPr lang="ru-RU" sz="1100" i="1"/>
              <a:t>Учебник адресован студентам непрофильных факультетов вузов, а также преподавателям, читающим курсы «Психология и педагогика», «Психология», «Педагогика». </a:t>
            </a:r>
          </a:p>
        </p:txBody>
      </p:sp>
      <p:sp>
        <p:nvSpPr>
          <p:cNvPr id="16387" name="Text Box 7"/>
          <p:cNvSpPr txBox="1">
            <a:spLocks noChangeArrowheads="1"/>
          </p:cNvSpPr>
          <p:nvPr/>
        </p:nvSpPr>
        <p:spPr bwMode="auto">
          <a:xfrm>
            <a:off x="2916238" y="1844675"/>
            <a:ext cx="1584325"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16388" name="Text Box 8">
            <a:hlinkClick r:id="rId3"/>
          </p:cNvPr>
          <p:cNvSpPr txBox="1">
            <a:spLocks noChangeArrowheads="1"/>
          </p:cNvSpPr>
          <p:nvPr/>
        </p:nvSpPr>
        <p:spPr bwMode="auto">
          <a:xfrm>
            <a:off x="2916238" y="2492375"/>
            <a:ext cx="1584325"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4"/>
              </a:rPr>
              <a:t>Отрывок</a:t>
            </a:r>
            <a:endParaRPr lang="ru-RU" b="1" i="1" dirty="0"/>
          </a:p>
        </p:txBody>
      </p:sp>
      <p:sp>
        <p:nvSpPr>
          <p:cNvPr id="16393"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16394"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16391" name="Picture 9"/>
          <p:cNvPicPr>
            <a:picLocks noChangeAspect="1" noChangeArrowheads="1"/>
          </p:cNvPicPr>
          <p:nvPr/>
        </p:nvPicPr>
        <p:blipFill>
          <a:blip r:embed="rId6" cstate="print"/>
          <a:srcRect/>
          <a:stretch>
            <a:fillRect/>
          </a:stretch>
        </p:blipFill>
        <p:spPr bwMode="auto">
          <a:xfrm>
            <a:off x="539750" y="260350"/>
            <a:ext cx="2155825" cy="3024188"/>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5"/>
          <p:cNvSpPr txBox="1">
            <a:spLocks noChangeArrowheads="1"/>
          </p:cNvSpPr>
          <p:nvPr/>
        </p:nvSpPr>
        <p:spPr bwMode="auto">
          <a:xfrm>
            <a:off x="2771775" y="333375"/>
            <a:ext cx="5975350" cy="1220788"/>
          </a:xfrm>
          <a:prstGeom prst="rect">
            <a:avLst/>
          </a:prstGeom>
          <a:noFill/>
          <a:ln w="9525">
            <a:noFill/>
            <a:miter lim="800000"/>
            <a:headEnd/>
            <a:tailEnd/>
          </a:ln>
        </p:spPr>
        <p:txBody>
          <a:bodyPr>
            <a:spAutoFit/>
          </a:bodyPr>
          <a:lstStyle/>
          <a:p>
            <a:r>
              <a:rPr lang="ru-RU" sz="1000" b="1">
                <a:latin typeface="Times New Roman" pitchFamily="18" charset="0"/>
              </a:rPr>
              <a:t>Автор: Маклаков А. Г. </a:t>
            </a:r>
          </a:p>
          <a:p>
            <a:r>
              <a:rPr lang="ru-RU" sz="1000" b="1">
                <a:latin typeface="Times New Roman" pitchFamily="18" charset="0"/>
              </a:rPr>
              <a:t>Доктор психологических наук, старший научный сотрудник Российской военно-медицинской академии, профессор кафедры практической психологии Ленинградского государственного областного университета им. А. С. Пушкина.</a:t>
            </a:r>
          </a:p>
          <a:p>
            <a:endParaRPr lang="ru-RU" sz="1000" b="1">
              <a:latin typeface="Times New Roman" pitchFamily="18" charset="0"/>
            </a:endParaRPr>
          </a:p>
          <a:p>
            <a:r>
              <a:rPr lang="ru-RU" sz="800" b="1"/>
              <a:t>Серия: Учебник для вузов </a:t>
            </a:r>
          </a:p>
          <a:p>
            <a:r>
              <a:rPr lang="ru-RU" sz="800" b="1"/>
              <a:t>Формат:  592 стр., 70х100/16</a:t>
            </a:r>
          </a:p>
          <a:p>
            <a:r>
              <a:rPr lang="ru-RU" sz="800" b="1"/>
              <a:t>ISBN 978-5-496-00314-8</a:t>
            </a:r>
          </a:p>
        </p:txBody>
      </p:sp>
      <p:sp>
        <p:nvSpPr>
          <p:cNvPr id="17410" name="Text Box 6"/>
          <p:cNvSpPr txBox="1">
            <a:spLocks noChangeArrowheads="1"/>
          </p:cNvSpPr>
          <p:nvPr/>
        </p:nvSpPr>
        <p:spPr bwMode="auto">
          <a:xfrm>
            <a:off x="468313" y="3573463"/>
            <a:ext cx="8208962" cy="1435100"/>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Учебник написан в соответствии с программой подготовки психологов и педагогов по учебному курсу «Общая психология». В нем с учетом современных достижений психолого-педагогической науки рассматриваются общие вопросы психологии, психические и познавательные процессы, состояния и свойства, эмоционально-волевая сфера личности, ее индивидуальные особенности. Учебник богато иллюстрирован, снабжен удобным служебным справочно-библиографическим аппаратом. </a:t>
            </a:r>
          </a:p>
          <a:p>
            <a:pPr>
              <a:spcBef>
                <a:spcPct val="50000"/>
              </a:spcBef>
            </a:pPr>
            <a:r>
              <a:rPr lang="ru-RU" sz="1100" i="1"/>
              <a:t>Для преподавателей, аспирантов и студентов факультетов психологии и высших педагогических учебных заведений.</a:t>
            </a:r>
          </a:p>
        </p:txBody>
      </p:sp>
      <p:sp>
        <p:nvSpPr>
          <p:cNvPr id="17411" name="Text Box 7"/>
          <p:cNvSpPr txBox="1">
            <a:spLocks noChangeArrowheads="1"/>
          </p:cNvSpPr>
          <p:nvPr/>
        </p:nvSpPr>
        <p:spPr bwMode="auto">
          <a:xfrm>
            <a:off x="2843213" y="1916113"/>
            <a:ext cx="1584325"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17412" name="Text Box 8">
            <a:hlinkClick r:id="rId3"/>
          </p:cNvPr>
          <p:cNvSpPr txBox="1">
            <a:spLocks noChangeArrowheads="1"/>
          </p:cNvSpPr>
          <p:nvPr/>
        </p:nvSpPr>
        <p:spPr bwMode="auto">
          <a:xfrm>
            <a:off x="2843213" y="2636838"/>
            <a:ext cx="1584325"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4"/>
              </a:rPr>
              <a:t>Отрывок</a:t>
            </a:r>
            <a:endParaRPr lang="ru-RU" b="1" i="1" dirty="0"/>
          </a:p>
        </p:txBody>
      </p:sp>
      <p:sp>
        <p:nvSpPr>
          <p:cNvPr id="17417"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17418"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17415" name="Picture 9"/>
          <p:cNvPicPr>
            <a:picLocks noChangeAspect="1" noChangeArrowheads="1"/>
          </p:cNvPicPr>
          <p:nvPr/>
        </p:nvPicPr>
        <p:blipFill>
          <a:blip r:embed="rId6" cstate="print"/>
          <a:srcRect/>
          <a:stretch>
            <a:fillRect/>
          </a:stretch>
        </p:blipFill>
        <p:spPr bwMode="auto">
          <a:xfrm>
            <a:off x="539750" y="333375"/>
            <a:ext cx="2079625" cy="2951163"/>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5"/>
          <p:cNvSpPr txBox="1">
            <a:spLocks noChangeArrowheads="1"/>
          </p:cNvSpPr>
          <p:nvPr/>
        </p:nvSpPr>
        <p:spPr bwMode="auto">
          <a:xfrm>
            <a:off x="2771775" y="476250"/>
            <a:ext cx="5976938" cy="1068388"/>
          </a:xfrm>
          <a:prstGeom prst="rect">
            <a:avLst/>
          </a:prstGeom>
          <a:noFill/>
          <a:ln w="9525">
            <a:noFill/>
            <a:miter lim="800000"/>
            <a:headEnd/>
            <a:tailEnd/>
          </a:ln>
        </p:spPr>
        <p:txBody>
          <a:bodyPr>
            <a:spAutoFit/>
          </a:bodyPr>
          <a:lstStyle/>
          <a:p>
            <a:r>
              <a:rPr lang="ru-RU" sz="1000" b="1">
                <a:latin typeface="Times New Roman" pitchFamily="18" charset="0"/>
              </a:rPr>
              <a:t>Автор: Панферов В. Н. </a:t>
            </a:r>
          </a:p>
          <a:p>
            <a:r>
              <a:rPr lang="ru-RU" sz="1000" b="1">
                <a:latin typeface="Times New Roman" pitchFamily="18" charset="0"/>
              </a:rPr>
              <a:t>Доктор психологических наук, профессор кафедры психологии Российского государственного педагогического университета им. А. И. Герцена (г. Санкт-Петербург).</a:t>
            </a:r>
          </a:p>
          <a:p>
            <a:endParaRPr lang="ru-RU" sz="1000" b="1">
              <a:latin typeface="Times New Roman" pitchFamily="18" charset="0"/>
            </a:endParaRPr>
          </a:p>
          <a:p>
            <a:r>
              <a:rPr lang="ru-RU" sz="800" b="1"/>
              <a:t>Серия: Учебное пособие </a:t>
            </a:r>
          </a:p>
          <a:p>
            <a:r>
              <a:rPr lang="ru-RU" sz="800" b="1"/>
              <a:t>Формат: 480 стр., 60х90/16</a:t>
            </a:r>
          </a:p>
          <a:p>
            <a:r>
              <a:rPr lang="ru-RU" sz="800" b="1"/>
              <a:t>ISBN 978-5-496-00027-7</a:t>
            </a:r>
          </a:p>
        </p:txBody>
      </p:sp>
      <p:sp>
        <p:nvSpPr>
          <p:cNvPr id="18434" name="Text Box 6"/>
          <p:cNvSpPr txBox="1">
            <a:spLocks noChangeArrowheads="1"/>
          </p:cNvSpPr>
          <p:nvPr/>
        </p:nvSpPr>
        <p:spPr bwMode="auto">
          <a:xfrm>
            <a:off x="468313" y="3716338"/>
            <a:ext cx="8280400" cy="2165350"/>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В пособии раскрыты основное содержание, методы и технологии ключевых направлений современного психолого-педагогического знания – общей, возрастной, социальной и педагогической психологии. В книге показаны сущность и структура инновационного в современной психологии понятия психического потенциала человека. Во второй части освещается проявление психического потенциала человека в социальном взаимодействии людей. Кроме теоретических вопросов, пособие содержит также материалы для практического обучения, включающие психодиагностические материалы, практико-ориентированные задания. Издание базируется на данных отечественных и зарубежных исследований фундаментального и прикладного характера в области психологии. «Психология» – интегральное учебное пособие, реализующее компетентностный подход в образовании. </a:t>
            </a:r>
          </a:p>
          <a:p>
            <a:pPr>
              <a:spcBef>
                <a:spcPct val="50000"/>
              </a:spcBef>
            </a:pPr>
            <a:r>
              <a:rPr lang="ru-RU" sz="1100" i="1"/>
              <a:t>Пособие написано в соответствии с требованиями Государственного образовательного стандарта третьего поколения и имеет гриф УМО по направлению подготовки бакалавров «Педагогическое образование».</a:t>
            </a:r>
          </a:p>
        </p:txBody>
      </p:sp>
      <p:sp>
        <p:nvSpPr>
          <p:cNvPr id="18435" name="Text Box 7"/>
          <p:cNvSpPr txBox="1">
            <a:spLocks noChangeArrowheads="1"/>
          </p:cNvSpPr>
          <p:nvPr/>
        </p:nvSpPr>
        <p:spPr bwMode="auto">
          <a:xfrm>
            <a:off x="2916238" y="1844675"/>
            <a:ext cx="1584325"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18436" name="Text Box 8">
            <a:hlinkClick r:id="rId3"/>
          </p:cNvPr>
          <p:cNvSpPr txBox="1">
            <a:spLocks noChangeArrowheads="1"/>
          </p:cNvSpPr>
          <p:nvPr/>
        </p:nvSpPr>
        <p:spPr bwMode="auto">
          <a:xfrm>
            <a:off x="2916238" y="2492375"/>
            <a:ext cx="1584325"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4"/>
              </a:rPr>
              <a:t>Отрывок</a:t>
            </a:r>
            <a:endParaRPr lang="ru-RU" b="1" i="1" dirty="0"/>
          </a:p>
        </p:txBody>
      </p:sp>
      <p:sp>
        <p:nvSpPr>
          <p:cNvPr id="18441"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18442"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18439" name="Picture 9"/>
          <p:cNvPicPr>
            <a:picLocks noChangeAspect="1" noChangeArrowheads="1"/>
          </p:cNvPicPr>
          <p:nvPr/>
        </p:nvPicPr>
        <p:blipFill>
          <a:blip r:embed="rId6" cstate="print"/>
          <a:srcRect/>
          <a:stretch>
            <a:fillRect/>
          </a:stretch>
        </p:blipFill>
        <p:spPr bwMode="auto">
          <a:xfrm>
            <a:off x="539750" y="476250"/>
            <a:ext cx="2011363" cy="2952750"/>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5"/>
          <p:cNvSpPr txBox="1">
            <a:spLocks noChangeArrowheads="1"/>
          </p:cNvSpPr>
          <p:nvPr/>
        </p:nvSpPr>
        <p:spPr bwMode="auto">
          <a:xfrm>
            <a:off x="2771775" y="404813"/>
            <a:ext cx="5903913" cy="1220787"/>
          </a:xfrm>
          <a:prstGeom prst="rect">
            <a:avLst/>
          </a:prstGeom>
          <a:noFill/>
          <a:ln w="9525">
            <a:noFill/>
            <a:miter lim="800000"/>
            <a:headEnd/>
            <a:tailEnd/>
          </a:ln>
        </p:spPr>
        <p:txBody>
          <a:bodyPr>
            <a:spAutoFit/>
          </a:bodyPr>
          <a:lstStyle/>
          <a:p>
            <a:r>
              <a:rPr lang="ru-RU" sz="1000" b="1">
                <a:latin typeface="Times New Roman" pitchFamily="18" charset="0"/>
              </a:rPr>
              <a:t>Авторы: Николаева Е. И. </a:t>
            </a:r>
          </a:p>
          <a:p>
            <a:r>
              <a:rPr lang="ru-RU" sz="1000" b="1">
                <a:latin typeface="Times New Roman" pitchFamily="18" charset="0"/>
              </a:rPr>
              <a:t>Доктор биологических наук, профессор кафедры психофизиологии ребенка Института детства Российского государственного педагогического университета им. А.И. Герцена (г.Санкт-Петербург).</a:t>
            </a:r>
          </a:p>
          <a:p>
            <a:endParaRPr lang="ru-RU" sz="1000" b="1">
              <a:latin typeface="Times New Roman" pitchFamily="18" charset="0"/>
            </a:endParaRPr>
          </a:p>
          <a:p>
            <a:r>
              <a:rPr lang="ru-RU" sz="800" b="1"/>
              <a:t>Серия: Учебник для вузов </a:t>
            </a:r>
          </a:p>
          <a:p>
            <a:r>
              <a:rPr lang="ru-RU" sz="800" b="1"/>
              <a:t>Формат: 336 стр., 70х100/16</a:t>
            </a:r>
          </a:p>
          <a:p>
            <a:r>
              <a:rPr lang="ru-RU" sz="800" b="1"/>
              <a:t>ISBN 978-5-496-00110-6</a:t>
            </a:r>
          </a:p>
        </p:txBody>
      </p:sp>
      <p:sp>
        <p:nvSpPr>
          <p:cNvPr id="19458" name="Text Box 6"/>
          <p:cNvSpPr txBox="1">
            <a:spLocks noChangeArrowheads="1"/>
          </p:cNvSpPr>
          <p:nvPr/>
        </p:nvSpPr>
        <p:spPr bwMode="auto">
          <a:xfrm>
            <a:off x="468313" y="3716338"/>
            <a:ext cx="8280400" cy="1841500"/>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Содержание книги выстраивается с ориентировкой на компетенции ОПК-6 и ПКПП-3. Отличительной особенностью учебника является то, что моменты, рассматриваемые сейчас как кризисные, интерпретируются в нем с точки зрения развития в определенном обществе. Большое внимание уделяется семьям, о которых мало информации, в том числе семьям неполным, с больным ребенком и т. д. </a:t>
            </a:r>
          </a:p>
          <a:p>
            <a:pPr>
              <a:spcBef>
                <a:spcPct val="50000"/>
              </a:spcBef>
            </a:pPr>
            <a:r>
              <a:rPr lang="ru-RU" sz="1100" i="1"/>
              <a:t>Для преподавателей и студентов психологических, социологических и педагогических факультетов, изучающих дисциплину «Психология семьи», которая входит в учебный план подготовки бакалавров по направлениям 050400 «Психолого-педагогическое образование» и 050100 «Педагогическое образование». Указанная дисциплина входит в профессиональный цикл дисциплин как вариативная часть.</a:t>
            </a:r>
            <a:r>
              <a:rPr lang="ru-RU" sz="1100"/>
              <a:t> </a:t>
            </a:r>
          </a:p>
          <a:p>
            <a:pPr>
              <a:spcBef>
                <a:spcPct val="50000"/>
              </a:spcBef>
            </a:pPr>
            <a:r>
              <a:rPr lang="ru-RU" sz="1100" i="1"/>
              <a:t>Учебник соответствует Государственному стандарту третьего поколения.</a:t>
            </a:r>
          </a:p>
        </p:txBody>
      </p:sp>
      <p:sp>
        <p:nvSpPr>
          <p:cNvPr id="19459" name="Text Box 7"/>
          <p:cNvSpPr txBox="1">
            <a:spLocks noChangeArrowheads="1"/>
          </p:cNvSpPr>
          <p:nvPr/>
        </p:nvSpPr>
        <p:spPr bwMode="auto">
          <a:xfrm>
            <a:off x="2916238" y="1844675"/>
            <a:ext cx="1584325"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19460" name="Text Box 8">
            <a:hlinkClick r:id="rId3"/>
          </p:cNvPr>
          <p:cNvSpPr txBox="1">
            <a:spLocks noChangeArrowheads="1"/>
          </p:cNvSpPr>
          <p:nvPr/>
        </p:nvSpPr>
        <p:spPr bwMode="auto">
          <a:xfrm>
            <a:off x="2916238" y="2492375"/>
            <a:ext cx="1584325" cy="369888"/>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4"/>
              </a:rPr>
              <a:t>Отрывок</a:t>
            </a:r>
            <a:endParaRPr lang="ru-RU" b="1" i="1" dirty="0"/>
          </a:p>
        </p:txBody>
      </p:sp>
      <p:sp>
        <p:nvSpPr>
          <p:cNvPr id="19465"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19466"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19463" name="Picture 9"/>
          <p:cNvPicPr>
            <a:picLocks noChangeAspect="1" noChangeArrowheads="1"/>
          </p:cNvPicPr>
          <p:nvPr/>
        </p:nvPicPr>
        <p:blipFill>
          <a:blip r:embed="rId6" cstate="print"/>
          <a:srcRect/>
          <a:stretch>
            <a:fillRect/>
          </a:stretch>
        </p:blipFill>
        <p:spPr bwMode="auto">
          <a:xfrm>
            <a:off x="539750" y="404813"/>
            <a:ext cx="2044700" cy="2952750"/>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5"/>
          <p:cNvSpPr txBox="1">
            <a:spLocks noChangeArrowheads="1"/>
          </p:cNvSpPr>
          <p:nvPr/>
        </p:nvSpPr>
        <p:spPr bwMode="auto">
          <a:xfrm>
            <a:off x="2700338" y="549275"/>
            <a:ext cx="5830887" cy="1068388"/>
          </a:xfrm>
          <a:prstGeom prst="rect">
            <a:avLst/>
          </a:prstGeom>
          <a:noFill/>
          <a:ln w="9525">
            <a:noFill/>
            <a:miter lim="800000"/>
            <a:headEnd/>
            <a:tailEnd/>
          </a:ln>
        </p:spPr>
        <p:txBody>
          <a:bodyPr>
            <a:spAutoFit/>
          </a:bodyPr>
          <a:lstStyle/>
          <a:p>
            <a:r>
              <a:rPr lang="ru-RU" sz="1000" b="1">
                <a:latin typeface="Times New Roman" pitchFamily="18" charset="0"/>
              </a:rPr>
              <a:t>Автор: Ильин Е. П. </a:t>
            </a:r>
          </a:p>
          <a:p>
            <a:r>
              <a:rPr lang="ru-RU" sz="1000" b="1">
                <a:latin typeface="Times New Roman" pitchFamily="18" charset="0"/>
              </a:rPr>
              <a:t>Доктор психологических наук, профессор Российского государственного педагогического</a:t>
            </a:r>
          </a:p>
          <a:p>
            <a:r>
              <a:rPr lang="ru-RU" sz="1000" b="1">
                <a:latin typeface="Times New Roman" pitchFamily="18" charset="0"/>
              </a:rPr>
              <a:t>университета им. А.И. Герцена (г. Санкт-Петербург), заслуженный деятель науки РФ. </a:t>
            </a:r>
          </a:p>
          <a:p>
            <a:endParaRPr lang="ru-RU" sz="1000" b="1">
              <a:latin typeface="Times New Roman" pitchFamily="18" charset="0"/>
            </a:endParaRPr>
          </a:p>
          <a:p>
            <a:r>
              <a:rPr lang="ru-RU" sz="800" b="1"/>
              <a:t>Серия: Мастера психологии </a:t>
            </a:r>
          </a:p>
          <a:p>
            <a:r>
              <a:rPr lang="ru-RU" sz="800" b="1"/>
              <a:t>Формат: 576 стр., 70х100/16</a:t>
            </a:r>
          </a:p>
          <a:p>
            <a:r>
              <a:rPr lang="ru-RU" sz="800" b="1"/>
              <a:t>ISBN 978-5-496-00218-9</a:t>
            </a:r>
          </a:p>
        </p:txBody>
      </p:sp>
      <p:sp>
        <p:nvSpPr>
          <p:cNvPr id="20482" name="Text Box 6"/>
          <p:cNvSpPr txBox="1">
            <a:spLocks noChangeArrowheads="1"/>
          </p:cNvSpPr>
          <p:nvPr/>
        </p:nvSpPr>
        <p:spPr bwMode="auto">
          <a:xfrm>
            <a:off x="468313" y="3716338"/>
            <a:ext cx="8280400" cy="1379537"/>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Для данного пособия характерна подлинная «многоаспектность» изложения материала, что выгодно отличает его от аналогичных публикаций. К бесспорным достоинствам книги следует отнести колоссальную проработку отечественной и зарубежной литературы, а также широчайший охват вопросов. Это настоящая энциклопедия теоретической и практической психологии общения и межличностных отношений. Издание предназначено для психологов, педагогов, руководителей и многих других специалистов, для которых знакомство с этой книгой станет залогом успешной профессиональной деятельности.</a:t>
            </a:r>
          </a:p>
        </p:txBody>
      </p:sp>
      <p:sp>
        <p:nvSpPr>
          <p:cNvPr id="20483" name="Text Box 7"/>
          <p:cNvSpPr txBox="1">
            <a:spLocks noChangeArrowheads="1"/>
          </p:cNvSpPr>
          <p:nvPr/>
        </p:nvSpPr>
        <p:spPr bwMode="auto">
          <a:xfrm>
            <a:off x="2771775" y="1916113"/>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20484" name="Text Box 8">
            <a:hlinkClick r:id="rId3"/>
          </p:cNvPr>
          <p:cNvSpPr txBox="1">
            <a:spLocks noChangeArrowheads="1"/>
          </p:cNvSpPr>
          <p:nvPr/>
        </p:nvSpPr>
        <p:spPr bwMode="auto">
          <a:xfrm>
            <a:off x="2771775" y="2636838"/>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hlinkClick r:id="rId4"/>
              </a:rPr>
              <a:t>Отрывок</a:t>
            </a:r>
            <a:endParaRPr lang="ru-RU" b="1" i="1" dirty="0"/>
          </a:p>
        </p:txBody>
      </p:sp>
      <p:sp>
        <p:nvSpPr>
          <p:cNvPr id="20489"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20490"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20487" name="Picture 9"/>
          <p:cNvPicPr>
            <a:picLocks noChangeAspect="1" noChangeArrowheads="1"/>
          </p:cNvPicPr>
          <p:nvPr/>
        </p:nvPicPr>
        <p:blipFill>
          <a:blip r:embed="rId6" cstate="print"/>
          <a:srcRect/>
          <a:stretch>
            <a:fillRect/>
          </a:stretch>
        </p:blipFill>
        <p:spPr bwMode="auto">
          <a:xfrm>
            <a:off x="539750" y="549275"/>
            <a:ext cx="2039938" cy="2879725"/>
          </a:xfrm>
          <a:prstGeom prst="rect">
            <a:avLst/>
          </a:prstGeom>
          <a:noFill/>
          <a:ln w="9525">
            <a:noFill/>
            <a:miter lim="800000"/>
            <a:headEnd/>
            <a:tailEnd/>
          </a:ln>
          <a:effectLst>
            <a:outerShdw blurRad="50800" dist="38100" dir="13500000" algn="br" rotWithShape="0">
              <a:prstClr val="black">
                <a:alpha val="40000"/>
              </a:prstClr>
            </a:outerShdw>
          </a:effectLst>
          <a:scene3d>
            <a:camera prst="obliqueTopLeft"/>
            <a:lightRig rig="threePt" dir="t"/>
          </a:scene3d>
          <a:sp3d>
            <a:bevelT/>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5"/>
          <p:cNvSpPr txBox="1">
            <a:spLocks noChangeArrowheads="1"/>
          </p:cNvSpPr>
          <p:nvPr/>
        </p:nvSpPr>
        <p:spPr bwMode="auto">
          <a:xfrm>
            <a:off x="2700338" y="476250"/>
            <a:ext cx="5830887" cy="1220788"/>
          </a:xfrm>
          <a:prstGeom prst="rect">
            <a:avLst/>
          </a:prstGeom>
          <a:noFill/>
          <a:ln w="9525">
            <a:noFill/>
            <a:miter lim="800000"/>
            <a:headEnd/>
            <a:tailEnd/>
          </a:ln>
        </p:spPr>
        <p:txBody>
          <a:bodyPr>
            <a:spAutoFit/>
          </a:bodyPr>
          <a:lstStyle/>
          <a:p>
            <a:r>
              <a:rPr lang="ru-RU" sz="1000" b="1">
                <a:latin typeface="Times New Roman" pitchFamily="18" charset="0"/>
              </a:rPr>
              <a:t>Автор: Майерс Д. </a:t>
            </a:r>
          </a:p>
          <a:p>
            <a:r>
              <a:rPr lang="ru-RU" sz="1000" b="1">
                <a:latin typeface="Times New Roman" pitchFamily="18" charset="0"/>
              </a:rPr>
              <a:t>Профессор психологии Хоуп-колледжа в штате Мичиган, редактор-консультант журналов Journal of Experimental Social Psychology и Journal of Personality and Social Psychology, автор нескольких десятков замечательных книг по психологии</a:t>
            </a:r>
            <a:r>
              <a:rPr lang="ru-RU" sz="1000" b="1"/>
              <a:t>.</a:t>
            </a:r>
          </a:p>
          <a:p>
            <a:endParaRPr lang="ru-RU" sz="1000" b="1"/>
          </a:p>
          <a:p>
            <a:r>
              <a:rPr lang="ru-RU" sz="800" b="1"/>
              <a:t>Серия: Мастера психологии    </a:t>
            </a:r>
          </a:p>
          <a:p>
            <a:r>
              <a:rPr lang="ru-RU" sz="800" b="1"/>
              <a:t>Формат: 800 стр., 70х100/16</a:t>
            </a:r>
          </a:p>
          <a:p>
            <a:r>
              <a:rPr lang="ru-RU" sz="800" b="1"/>
              <a:t>ISBN 978-5-496-00115-1</a:t>
            </a:r>
          </a:p>
        </p:txBody>
      </p:sp>
      <p:sp>
        <p:nvSpPr>
          <p:cNvPr id="21506" name="Text Box 6"/>
          <p:cNvSpPr txBox="1">
            <a:spLocks noChangeArrowheads="1"/>
          </p:cNvSpPr>
          <p:nvPr/>
        </p:nvSpPr>
        <p:spPr bwMode="auto">
          <a:xfrm>
            <a:off x="468313" y="3716338"/>
            <a:ext cx="8280400" cy="1744662"/>
          </a:xfrm>
          <a:prstGeom prst="rect">
            <a:avLst/>
          </a:prstGeom>
          <a:solidFill>
            <a:srgbClr val="99CCFF">
              <a:alpha val="20000"/>
            </a:srgbClr>
          </a:solidFill>
          <a:ln w="9525" cap="rnd">
            <a:solidFill>
              <a:srgbClr val="99CCFF"/>
            </a:solidFill>
            <a:prstDash val="sysDot"/>
            <a:miter lim="800000"/>
            <a:headEnd/>
            <a:tailEnd/>
          </a:ln>
        </p:spPr>
        <p:txBody>
          <a:bodyPr>
            <a:spAutoFit/>
          </a:bodyPr>
          <a:lstStyle/>
          <a:p>
            <a:pPr>
              <a:spcBef>
                <a:spcPct val="50000"/>
              </a:spcBef>
            </a:pPr>
            <a:r>
              <a:rPr lang="ru-RU" sz="1200" i="1"/>
              <a:t>В седьмом издании «Социальной психологии» обобщаются результаты самых последних исследований различных социальных явлений. Представлены теории и данные, которые, с одной стороны, вполне доступны рядовому студенту, а с другой — не освещаются в иных курсах по социологии или психологии. В этом издании, так же как и в предыдущем, большое внимание уделено различным культурам, фундаментальным принципам социального мышления, социального влияния и социального поведения. Автор иллюстрирует эти принципы транснациональными примерами. Живой язык автора, обзор социально-психологических и общепсихологических теорий, описание разнообразных экспериментов, несомненно, привлекут внимание не только студентов-психологов и их преподавателей, но и социологов, философов, политологов.</a:t>
            </a:r>
          </a:p>
        </p:txBody>
      </p:sp>
      <p:sp>
        <p:nvSpPr>
          <p:cNvPr id="21507" name="Text Box 7"/>
          <p:cNvSpPr txBox="1">
            <a:spLocks noChangeArrowheads="1"/>
          </p:cNvSpPr>
          <p:nvPr/>
        </p:nvSpPr>
        <p:spPr bwMode="auto">
          <a:xfrm>
            <a:off x="2771775" y="1916113"/>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dirty="0">
                <a:solidFill>
                  <a:srgbClr val="05137B"/>
                </a:solidFill>
                <a:hlinkClick r:id="rId2"/>
              </a:rPr>
              <a:t>Оглавление</a:t>
            </a:r>
            <a:endParaRPr lang="ru-RU" b="1" i="1" dirty="0">
              <a:solidFill>
                <a:srgbClr val="05137B"/>
              </a:solidFill>
            </a:endParaRPr>
          </a:p>
        </p:txBody>
      </p:sp>
      <p:sp>
        <p:nvSpPr>
          <p:cNvPr id="21508" name="Text Box 8">
            <a:hlinkClick r:id="rId3"/>
          </p:cNvPr>
          <p:cNvSpPr txBox="1">
            <a:spLocks noChangeArrowheads="1"/>
          </p:cNvSpPr>
          <p:nvPr/>
        </p:nvSpPr>
        <p:spPr bwMode="auto">
          <a:xfrm>
            <a:off x="2771775" y="2636838"/>
            <a:ext cx="1657350" cy="369887"/>
          </a:xfrm>
          <a:prstGeom prst="rect">
            <a:avLst/>
          </a:prstGeom>
          <a:solidFill>
            <a:srgbClr val="0000FF">
              <a:alpha val="59999"/>
            </a:srgbClr>
          </a:solidFill>
          <a:ln w="3175" cap="rnd">
            <a:solidFill>
              <a:srgbClr val="0000FF"/>
            </a:solidFill>
            <a:prstDash val="sysDot"/>
            <a:miter lim="800000"/>
            <a:headEnd/>
            <a:tailEnd/>
          </a:ln>
          <a:scene3d>
            <a:camera prst="orthographicFront"/>
            <a:lightRig rig="threePt" dir="t"/>
          </a:scene3d>
          <a:sp3d>
            <a:bevelT w="114300" prst="artDeco"/>
          </a:sp3d>
        </p:spPr>
        <p:txBody>
          <a:bodyPr>
            <a:spAutoFit/>
          </a:bodyPr>
          <a:lstStyle/>
          <a:p>
            <a:pPr algn="ctr">
              <a:spcBef>
                <a:spcPct val="50000"/>
              </a:spcBef>
              <a:defRPr/>
            </a:pPr>
            <a:r>
              <a:rPr lang="ru-RU" b="1" i="1">
                <a:hlinkClick r:id="rId4"/>
              </a:rPr>
              <a:t>Отрывок</a:t>
            </a:r>
            <a:endParaRPr lang="ru-RU" b="1" i="1"/>
          </a:p>
        </p:txBody>
      </p:sp>
      <p:sp>
        <p:nvSpPr>
          <p:cNvPr id="21513" name="Rectangle 9"/>
          <p:cNvSpPr>
            <a:spLocks noChangeArrowheads="1"/>
          </p:cNvSpPr>
          <p:nvPr/>
        </p:nvSpPr>
        <p:spPr bwMode="auto">
          <a:xfrm>
            <a:off x="7740650" y="6237288"/>
            <a:ext cx="1277938" cy="458787"/>
          </a:xfrm>
          <a:prstGeom prst="rect">
            <a:avLst/>
          </a:prstGeom>
          <a:noFill/>
          <a:ln w="9525">
            <a:noFill/>
            <a:miter lim="800000"/>
            <a:headEnd/>
            <a:tailEnd/>
          </a:ln>
        </p:spPr>
        <p:txBody>
          <a:bodyPr>
            <a:spAutoFit/>
          </a:bodyPr>
          <a:lstStyle/>
          <a:p>
            <a:r>
              <a:rPr lang="ru-RU" sz="800" b="1">
                <a:solidFill>
                  <a:schemeClr val="bg1"/>
                </a:solidFill>
              </a:rPr>
              <a:t>ПОДНИМИСЬ </a:t>
            </a:r>
          </a:p>
          <a:p>
            <a:r>
              <a:rPr lang="ru-RU" sz="800" b="1">
                <a:solidFill>
                  <a:schemeClr val="bg1"/>
                </a:solidFill>
              </a:rPr>
              <a:t>       НА НОВЫЙ</a:t>
            </a:r>
          </a:p>
          <a:p>
            <a:r>
              <a:rPr lang="ru-RU" sz="800" b="1">
                <a:solidFill>
                  <a:schemeClr val="bg1"/>
                </a:solidFill>
              </a:rPr>
              <a:t>           УРОВЕНЬ!</a:t>
            </a:r>
          </a:p>
        </p:txBody>
      </p:sp>
      <p:pic>
        <p:nvPicPr>
          <p:cNvPr id="21514" name="Picture 2" descr="http://www.piter.com/bitrix/templates/main/images/logo.png"/>
          <p:cNvPicPr>
            <a:picLocks noChangeAspect="1" noChangeArrowheads="1"/>
          </p:cNvPicPr>
          <p:nvPr/>
        </p:nvPicPr>
        <p:blipFill>
          <a:blip r:embed="rId5"/>
          <a:srcRect/>
          <a:stretch>
            <a:fillRect/>
          </a:stretch>
        </p:blipFill>
        <p:spPr bwMode="auto">
          <a:xfrm>
            <a:off x="179388" y="5949950"/>
            <a:ext cx="2046287" cy="908050"/>
          </a:xfrm>
          <a:prstGeom prst="rect">
            <a:avLst/>
          </a:prstGeom>
          <a:noFill/>
          <a:ln w="9525">
            <a:noFill/>
            <a:miter lim="800000"/>
            <a:headEnd/>
            <a:tailEnd/>
          </a:ln>
        </p:spPr>
      </p:pic>
      <p:pic>
        <p:nvPicPr>
          <p:cNvPr id="21511" name="Picture 9"/>
          <p:cNvPicPr>
            <a:picLocks noChangeAspect="1" noChangeArrowheads="1"/>
          </p:cNvPicPr>
          <p:nvPr/>
        </p:nvPicPr>
        <p:blipFill>
          <a:blip r:embed="rId6" cstate="print"/>
          <a:srcRect/>
          <a:stretch>
            <a:fillRect/>
          </a:stretch>
        </p:blipFill>
        <p:spPr bwMode="auto">
          <a:xfrm>
            <a:off x="539750" y="549275"/>
            <a:ext cx="2052638" cy="2881313"/>
          </a:xfrm>
          <a:prstGeom prst="rect">
            <a:avLst/>
          </a:prstGeom>
          <a:noFill/>
          <a:ln w="9525">
            <a:noFill/>
            <a:miter lim="800000"/>
            <a:headEnd/>
            <a:tailEnd/>
          </a:ln>
          <a:scene3d>
            <a:camera prst="obliqueTopLeft"/>
            <a:lightRig rig="threePt" dir="t"/>
          </a:scene3d>
          <a:sp3d>
            <a:bevelT/>
          </a:sp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1387</TotalTime>
  <Words>3443</Words>
  <Application>Microsoft Office PowerPoint</Application>
  <PresentationFormat>Экран (4:3)</PresentationFormat>
  <Paragraphs>286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sem</dc:creator>
  <cp:lastModifiedBy>Olga</cp:lastModifiedBy>
  <cp:revision>80</cp:revision>
  <dcterms:created xsi:type="dcterms:W3CDTF">2013-03-21T13:04:26Z</dcterms:created>
  <dcterms:modified xsi:type="dcterms:W3CDTF">2013-04-03T03:23:14Z</dcterms:modified>
</cp:coreProperties>
</file>